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52" r:id="rId1"/>
  </p:sldMasterIdLst>
  <p:notesMasterIdLst>
    <p:notesMasterId r:id="rId41"/>
  </p:notesMasterIdLst>
  <p:sldIdLst>
    <p:sldId id="256" r:id="rId2"/>
    <p:sldId id="319" r:id="rId3"/>
    <p:sldId id="282" r:id="rId4"/>
    <p:sldId id="270" r:id="rId5"/>
    <p:sldId id="315" r:id="rId6"/>
    <p:sldId id="355" r:id="rId7"/>
    <p:sldId id="360" r:id="rId8"/>
    <p:sldId id="361" r:id="rId9"/>
    <p:sldId id="362" r:id="rId10"/>
    <p:sldId id="363" r:id="rId11"/>
    <p:sldId id="373" r:id="rId12"/>
    <p:sldId id="372" r:id="rId13"/>
    <p:sldId id="370" r:id="rId14"/>
    <p:sldId id="371" r:id="rId15"/>
    <p:sldId id="365" r:id="rId16"/>
    <p:sldId id="366" r:id="rId17"/>
    <p:sldId id="367" r:id="rId18"/>
    <p:sldId id="374" r:id="rId19"/>
    <p:sldId id="368" r:id="rId20"/>
    <p:sldId id="375" r:id="rId21"/>
    <p:sldId id="376" r:id="rId22"/>
    <p:sldId id="379" r:id="rId23"/>
    <p:sldId id="380" r:id="rId24"/>
    <p:sldId id="381" r:id="rId25"/>
    <p:sldId id="382" r:id="rId26"/>
    <p:sldId id="383" r:id="rId27"/>
    <p:sldId id="357" r:id="rId28"/>
    <p:sldId id="390" r:id="rId29"/>
    <p:sldId id="391" r:id="rId30"/>
    <p:sldId id="358" r:id="rId31"/>
    <p:sldId id="385" r:id="rId32"/>
    <p:sldId id="386" r:id="rId33"/>
    <p:sldId id="387" r:id="rId34"/>
    <p:sldId id="389" r:id="rId35"/>
    <p:sldId id="388" r:id="rId36"/>
    <p:sldId id="393" r:id="rId37"/>
    <p:sldId id="392" r:id="rId38"/>
    <p:sldId id="378" r:id="rId39"/>
    <p:sldId id="394" r:id="rId40"/>
  </p:sldIdLst>
  <p:sldSz cx="9144000" cy="5143500" type="screen16x9"/>
  <p:notesSz cx="6858000" cy="9144000"/>
  <p:embeddedFontLst>
    <p:embeddedFont>
      <p:font typeface="Roboto" panose="02000000000000000000" pitchFamily="2" charset="0"/>
      <p:regular r:id="rId42"/>
      <p:bold r:id="rId43"/>
      <p:italic r:id="rId44"/>
      <p:boldItalic r:id="rId45"/>
    </p:embeddedFont>
    <p:embeddedFont>
      <p:font typeface="Roboto Thin" panose="02000000000000000000" pitchFamily="2" charset="0"/>
      <p:regular r:id="rId46"/>
      <p:bold r:id="rId47"/>
      <p:italic r:id="rId48"/>
      <p:boldItalic r:id="rId49"/>
    </p:embeddedFont>
    <p:embeddedFont>
      <p:font typeface="Tw Cen MT" panose="020B0602020104020603" pitchFamily="34" charset="0"/>
      <p:regular r:id="rId50"/>
      <p:bold r:id="rId51"/>
      <p:italic r:id="rId52"/>
      <p:boldItalic r:id="rId53"/>
    </p:embeddedFont>
    <p:embeddedFont>
      <p:font typeface="Tw Cen MT Condensed" panose="020B0606020104020203" pitchFamily="34" charset="0"/>
      <p:regular r:id="rId54"/>
      <p:bold r:id="rId55"/>
    </p:embeddedFont>
    <p:embeddedFont>
      <p:font typeface="Wingdings 3" panose="05040102010807070707" pitchFamily="18" charset="2"/>
      <p:regular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PRENGERE" initials="AP" lastIdx="1" clrIdx="0">
    <p:extLst>
      <p:ext uri="{19B8F6BF-5375-455C-9EA6-DF929625EA0E}">
        <p15:presenceInfo xmlns:p15="http://schemas.microsoft.com/office/powerpoint/2012/main" userId="Alex PRENGE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35" autoAdjust="0"/>
  </p:normalViewPr>
  <p:slideViewPr>
    <p:cSldViewPr snapToGrid="0">
      <p:cViewPr varScale="1">
        <p:scale>
          <a:sx n="176" d="100"/>
          <a:sy n="176" d="100"/>
        </p:scale>
        <p:origin x="137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62458-8395-0847-B387-5BD6D9690213}"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8DBFBE79-E3DC-4A40-BEC8-67A3038B49F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GB" dirty="0">
              <a:solidFill>
                <a:schemeClr val="tx1"/>
              </a:solidFill>
            </a:rPr>
            <a:t>3.0</a:t>
          </a:r>
        </a:p>
      </dgm:t>
    </dgm:pt>
    <dgm:pt modelId="{94A2EDF0-9378-0E4F-A5EC-13C201D81340}" type="parTrans" cxnId="{5B28C563-38FE-0E46-9797-D53088C91205}">
      <dgm:prSet/>
      <dgm:spPr/>
      <dgm:t>
        <a:bodyPr/>
        <a:lstStyle/>
        <a:p>
          <a:endParaRPr lang="en-GB"/>
        </a:p>
      </dgm:t>
    </dgm:pt>
    <dgm:pt modelId="{B32ED0D2-CCE9-914B-9D12-3141CFC029B4}" type="sibTrans" cxnId="{5B28C563-38FE-0E46-9797-D53088C91205}">
      <dgm:prSet/>
      <dgm:spPr/>
      <dgm:t>
        <a:bodyPr/>
        <a:lstStyle/>
        <a:p>
          <a:endParaRPr lang="en-GB"/>
        </a:p>
      </dgm:t>
    </dgm:pt>
    <dgm:pt modelId="{D79587A9-341A-AC4D-8BC6-C460192C71A5}">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GB" dirty="0">
              <a:solidFill>
                <a:schemeClr val="tx1"/>
              </a:solidFill>
            </a:rPr>
            <a:t>3.1</a:t>
          </a:r>
        </a:p>
      </dgm:t>
    </dgm:pt>
    <dgm:pt modelId="{367B7A81-0CBF-6245-9BC9-8C2F5420F026}" type="parTrans" cxnId="{13F25A6B-8070-184E-9C09-ED9CCF3360C7}">
      <dgm:prSet/>
      <dgm:spPr/>
      <dgm:t>
        <a:bodyPr/>
        <a:lstStyle/>
        <a:p>
          <a:endParaRPr lang="en-GB"/>
        </a:p>
      </dgm:t>
    </dgm:pt>
    <dgm:pt modelId="{2BE6270E-A57F-A44C-AB06-C0C31C2DF6D8}" type="sibTrans" cxnId="{13F25A6B-8070-184E-9C09-ED9CCF3360C7}">
      <dgm:prSet/>
      <dgm:spPr/>
      <dgm:t>
        <a:bodyPr/>
        <a:lstStyle/>
        <a:p>
          <a:endParaRPr lang="en-GB"/>
        </a:p>
      </dgm:t>
    </dgm:pt>
    <dgm:pt modelId="{E3077FF5-3322-3547-960C-D50337986F1F}">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GB" dirty="0">
              <a:solidFill>
                <a:schemeClr val="tx1"/>
              </a:solidFill>
            </a:rPr>
            <a:t>3.2</a:t>
          </a:r>
        </a:p>
      </dgm:t>
    </dgm:pt>
    <dgm:pt modelId="{1BA210B9-8DF2-A74D-BC77-7085F0DC5E61}" type="parTrans" cxnId="{4B902E1F-6693-D44A-9CE8-DA54CAEC9DFA}">
      <dgm:prSet/>
      <dgm:spPr/>
      <dgm:t>
        <a:bodyPr/>
        <a:lstStyle/>
        <a:p>
          <a:endParaRPr lang="en-GB"/>
        </a:p>
      </dgm:t>
    </dgm:pt>
    <dgm:pt modelId="{955D8A72-D319-9047-9C4F-EA380CF5B5F6}" type="sibTrans" cxnId="{4B902E1F-6693-D44A-9CE8-DA54CAEC9DFA}">
      <dgm:prSet/>
      <dgm:spPr/>
      <dgm:t>
        <a:bodyPr/>
        <a:lstStyle/>
        <a:p>
          <a:endParaRPr lang="en-GB"/>
        </a:p>
      </dgm:t>
    </dgm:pt>
    <dgm:pt modelId="{16503F6D-AA78-2C43-9CBF-E8B28C840851}">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GB" dirty="0">
              <a:solidFill>
                <a:schemeClr val="tx1"/>
              </a:solidFill>
            </a:rPr>
            <a:t>3.3</a:t>
          </a:r>
        </a:p>
      </dgm:t>
    </dgm:pt>
    <dgm:pt modelId="{85BA7FD4-54DA-6143-91F3-52E84FFF6039}" type="parTrans" cxnId="{9A8A0DE8-4E14-FD42-A67F-A37AB5DD5F6C}">
      <dgm:prSet/>
      <dgm:spPr/>
      <dgm:t>
        <a:bodyPr/>
        <a:lstStyle/>
        <a:p>
          <a:endParaRPr lang="en-GB"/>
        </a:p>
      </dgm:t>
    </dgm:pt>
    <dgm:pt modelId="{856EBBB1-E3F1-1B49-B697-C18F76B88E30}" type="sibTrans" cxnId="{9A8A0DE8-4E14-FD42-A67F-A37AB5DD5F6C}">
      <dgm:prSet/>
      <dgm:spPr/>
      <dgm:t>
        <a:bodyPr/>
        <a:lstStyle/>
        <a:p>
          <a:endParaRPr lang="en-GB"/>
        </a:p>
      </dgm:t>
    </dgm:pt>
    <dgm:pt modelId="{066A3BF2-B921-134D-A02C-639F98D6589F}">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solidFill>
                <a:schemeClr val="tx1"/>
              </a:solidFill>
            </a:rPr>
            <a:t>3.4</a:t>
          </a:r>
        </a:p>
      </dgm:t>
    </dgm:pt>
    <dgm:pt modelId="{73352B6F-FE13-334C-BA9B-176281C1045E}" type="parTrans" cxnId="{D3FB9E80-AD72-EB44-A9F6-CC195597F878}">
      <dgm:prSet/>
      <dgm:spPr/>
      <dgm:t>
        <a:bodyPr/>
        <a:lstStyle/>
        <a:p>
          <a:endParaRPr lang="en-GB"/>
        </a:p>
      </dgm:t>
    </dgm:pt>
    <dgm:pt modelId="{AD1DE6B6-FFF5-0E40-8D84-E0EE13FC7E71}" type="sibTrans" cxnId="{D3FB9E80-AD72-EB44-A9F6-CC195597F878}">
      <dgm:prSet/>
      <dgm:spPr/>
      <dgm:t>
        <a:bodyPr/>
        <a:lstStyle/>
        <a:p>
          <a:endParaRPr lang="en-GB"/>
        </a:p>
      </dgm:t>
    </dgm:pt>
    <dgm:pt modelId="{D963A1D9-09E0-1A42-A73D-9AD6631A7173}">
      <dgm:prSet phldrT="[Text]"/>
      <dgm:spPr/>
      <dgm:t>
        <a:bodyPr/>
        <a:lstStyle/>
        <a:p>
          <a:r>
            <a:rPr lang="en-GB" dirty="0"/>
            <a:t>3.5</a:t>
          </a:r>
        </a:p>
      </dgm:t>
    </dgm:pt>
    <dgm:pt modelId="{90DCB42C-A1A0-DE44-B1C0-2A737023D04C}" type="parTrans" cxnId="{44AD9861-F2AD-6C4A-80B4-E88EB3430B5A}">
      <dgm:prSet/>
      <dgm:spPr/>
      <dgm:t>
        <a:bodyPr/>
        <a:lstStyle/>
        <a:p>
          <a:endParaRPr lang="en-GB"/>
        </a:p>
      </dgm:t>
    </dgm:pt>
    <dgm:pt modelId="{E6958063-6051-3547-9486-E8B6E9985BBF}" type="sibTrans" cxnId="{44AD9861-F2AD-6C4A-80B4-E88EB3430B5A}">
      <dgm:prSet/>
      <dgm:spPr/>
      <dgm:t>
        <a:bodyPr/>
        <a:lstStyle/>
        <a:p>
          <a:endParaRPr lang="en-GB"/>
        </a:p>
      </dgm:t>
    </dgm:pt>
    <dgm:pt modelId="{46ADBEA2-4FAB-9545-9D59-4A4ABAD64803}">
      <dgm:prSet phldrT="[Text]"/>
      <dgm:spPr/>
      <dgm:t>
        <a:bodyPr/>
        <a:lstStyle/>
        <a:p>
          <a:r>
            <a:rPr lang="en-GB" dirty="0"/>
            <a:t>3.6</a:t>
          </a:r>
        </a:p>
      </dgm:t>
    </dgm:pt>
    <dgm:pt modelId="{8ED086F3-A621-FA47-AE94-3E76808D5F4B}" type="parTrans" cxnId="{F86A973F-7414-DF44-9948-DDC76B25AE4C}">
      <dgm:prSet/>
      <dgm:spPr/>
      <dgm:t>
        <a:bodyPr/>
        <a:lstStyle/>
        <a:p>
          <a:endParaRPr lang="en-GB"/>
        </a:p>
      </dgm:t>
    </dgm:pt>
    <dgm:pt modelId="{C2CAFFEA-2375-DE4E-8F2D-4A755B349B67}" type="sibTrans" cxnId="{F86A973F-7414-DF44-9948-DDC76B25AE4C}">
      <dgm:prSet/>
      <dgm:spPr/>
      <dgm:t>
        <a:bodyPr/>
        <a:lstStyle/>
        <a:p>
          <a:endParaRPr lang="en-GB"/>
        </a:p>
      </dgm:t>
    </dgm:pt>
    <dgm:pt modelId="{58B53E8B-E9CB-4D47-8804-3BD4069B8F9E}">
      <dgm:prSet phldrT="[Text]"/>
      <dgm:spPr/>
      <dgm:t>
        <a:bodyPr/>
        <a:lstStyle/>
        <a:p>
          <a:r>
            <a:rPr lang="en-GB" dirty="0"/>
            <a:t>3.7</a:t>
          </a:r>
        </a:p>
      </dgm:t>
    </dgm:pt>
    <dgm:pt modelId="{038F5896-1430-0847-952A-A1C03FA05EB2}" type="parTrans" cxnId="{F86628EC-CE49-8F4E-96AA-D1EB3AF184BD}">
      <dgm:prSet/>
      <dgm:spPr/>
      <dgm:t>
        <a:bodyPr/>
        <a:lstStyle/>
        <a:p>
          <a:endParaRPr lang="en-GB"/>
        </a:p>
      </dgm:t>
    </dgm:pt>
    <dgm:pt modelId="{9172FB89-4774-F449-8746-85E532AD481C}" type="sibTrans" cxnId="{F86628EC-CE49-8F4E-96AA-D1EB3AF184BD}">
      <dgm:prSet/>
      <dgm:spPr/>
      <dgm:t>
        <a:bodyPr/>
        <a:lstStyle/>
        <a:p>
          <a:endParaRPr lang="en-GB"/>
        </a:p>
      </dgm:t>
    </dgm:pt>
    <dgm:pt modelId="{2D847C37-3A4C-6945-A611-15D2F1408F74}">
      <dgm:prSet phldrT="[Text]"/>
      <dgm:spPr>
        <a:solidFill>
          <a:schemeClr val="accent6"/>
        </a:solidFill>
      </dgm:spPr>
      <dgm:t>
        <a:bodyPr/>
        <a:lstStyle/>
        <a:p>
          <a:r>
            <a:rPr lang="en-GB" dirty="0"/>
            <a:t>3.8</a:t>
          </a:r>
        </a:p>
      </dgm:t>
    </dgm:pt>
    <dgm:pt modelId="{64AB70B6-8A9A-AC4E-9498-178BCE10D38F}" type="parTrans" cxnId="{9EE212E2-32DF-804F-B945-BA2B7C1AD911}">
      <dgm:prSet/>
      <dgm:spPr/>
      <dgm:t>
        <a:bodyPr/>
        <a:lstStyle/>
        <a:p>
          <a:endParaRPr lang="en-GB"/>
        </a:p>
      </dgm:t>
    </dgm:pt>
    <dgm:pt modelId="{3BDD6F4E-5DE6-904D-9868-8A5B3AD9C2D0}" type="sibTrans" cxnId="{9EE212E2-32DF-804F-B945-BA2B7C1AD911}">
      <dgm:prSet/>
      <dgm:spPr/>
      <dgm:t>
        <a:bodyPr/>
        <a:lstStyle/>
        <a:p>
          <a:endParaRPr lang="en-GB"/>
        </a:p>
      </dgm:t>
    </dgm:pt>
    <dgm:pt modelId="{84FAA0BF-3209-7140-934C-F3D958A116F9}">
      <dgm:prSet phldrT="[Text]"/>
      <dgm:spPr>
        <a:solidFill>
          <a:schemeClr val="accent6"/>
        </a:solidFill>
      </dgm:spPr>
      <dgm:t>
        <a:bodyPr/>
        <a:lstStyle/>
        <a:p>
          <a:r>
            <a:rPr lang="en-GB" dirty="0"/>
            <a:t>3.9</a:t>
          </a:r>
        </a:p>
      </dgm:t>
    </dgm:pt>
    <dgm:pt modelId="{BF1F8807-19B0-1543-AEC3-790EE502D567}" type="parTrans" cxnId="{35E207FA-67FD-C04D-8CAE-ACAD8DEE5671}">
      <dgm:prSet/>
      <dgm:spPr/>
      <dgm:t>
        <a:bodyPr/>
        <a:lstStyle/>
        <a:p>
          <a:endParaRPr lang="en-GB"/>
        </a:p>
      </dgm:t>
    </dgm:pt>
    <dgm:pt modelId="{CEDC28DC-A1BD-0349-A8F5-AEBD79045804}" type="sibTrans" cxnId="{35E207FA-67FD-C04D-8CAE-ACAD8DEE5671}">
      <dgm:prSet/>
      <dgm:spPr/>
      <dgm:t>
        <a:bodyPr/>
        <a:lstStyle/>
        <a:p>
          <a:endParaRPr lang="en-GB"/>
        </a:p>
      </dgm:t>
    </dgm:pt>
    <dgm:pt modelId="{66793F16-B15B-B242-9850-315F8C1181EE}">
      <dgm:prSet phldrT="[Text]"/>
      <dgm:spPr>
        <a:solidFill>
          <a:schemeClr val="accent6"/>
        </a:solidFill>
      </dgm:spPr>
      <dgm:t>
        <a:bodyPr/>
        <a:lstStyle/>
        <a:p>
          <a:r>
            <a:rPr lang="en-GB" dirty="0"/>
            <a:t>3.10</a:t>
          </a:r>
        </a:p>
      </dgm:t>
    </dgm:pt>
    <dgm:pt modelId="{5B7E7EBA-53B8-0D47-94D9-69CD76E3DC33}" type="parTrans" cxnId="{FF4CCAD8-7F58-044E-9A65-2ED33E3D5CEF}">
      <dgm:prSet/>
      <dgm:spPr/>
      <dgm:t>
        <a:bodyPr/>
        <a:lstStyle/>
        <a:p>
          <a:endParaRPr lang="en-GB"/>
        </a:p>
      </dgm:t>
    </dgm:pt>
    <dgm:pt modelId="{55779C6B-31FB-D547-A463-8514A86BF95E}" type="sibTrans" cxnId="{FF4CCAD8-7F58-044E-9A65-2ED33E3D5CEF}">
      <dgm:prSet/>
      <dgm:spPr/>
      <dgm:t>
        <a:bodyPr/>
        <a:lstStyle/>
        <a:p>
          <a:endParaRPr lang="en-GB"/>
        </a:p>
      </dgm:t>
    </dgm:pt>
    <dgm:pt modelId="{5D6B0DBD-DAB9-FB40-BFC8-2006AB1CF6D9}">
      <dgm:prSet phldrT="[Text]"/>
      <dgm:spPr>
        <a:solidFill>
          <a:srgbClr val="7030A0"/>
        </a:solidFill>
      </dgm:spPr>
      <dgm:t>
        <a:bodyPr/>
        <a:lstStyle/>
        <a:p>
          <a:r>
            <a:rPr lang="en-GB" dirty="0"/>
            <a:t>3.11</a:t>
          </a:r>
        </a:p>
      </dgm:t>
    </dgm:pt>
    <dgm:pt modelId="{AA83270A-A816-9A41-9754-84966044D5D7}" type="parTrans" cxnId="{B14AA04E-9EF4-E04E-958D-7C7F27E92A39}">
      <dgm:prSet/>
      <dgm:spPr/>
      <dgm:t>
        <a:bodyPr/>
        <a:lstStyle/>
        <a:p>
          <a:endParaRPr lang="en-GB"/>
        </a:p>
      </dgm:t>
    </dgm:pt>
    <dgm:pt modelId="{B307E938-B95C-1241-B517-0A3F5610B769}" type="sibTrans" cxnId="{B14AA04E-9EF4-E04E-958D-7C7F27E92A39}">
      <dgm:prSet/>
      <dgm:spPr/>
      <dgm:t>
        <a:bodyPr/>
        <a:lstStyle/>
        <a:p>
          <a:endParaRPr lang="en-GB"/>
        </a:p>
      </dgm:t>
    </dgm:pt>
    <dgm:pt modelId="{96021E45-947A-7743-AADA-529C4B858859}">
      <dgm:prSet phldrT="[Text]"/>
      <dgm:spPr>
        <a:solidFill>
          <a:srgbClr val="7030A0"/>
        </a:solidFill>
      </dgm:spPr>
      <dgm:t>
        <a:bodyPr/>
        <a:lstStyle/>
        <a:p>
          <a:r>
            <a:rPr lang="en-GB" dirty="0"/>
            <a:t>3.12</a:t>
          </a:r>
        </a:p>
      </dgm:t>
    </dgm:pt>
    <dgm:pt modelId="{BDB783FF-C3D8-F647-AFAF-9DAFDBC5AEE5}" type="parTrans" cxnId="{EE526709-7F4A-864F-86DB-D55BA5F22FA6}">
      <dgm:prSet/>
      <dgm:spPr/>
      <dgm:t>
        <a:bodyPr/>
        <a:lstStyle/>
        <a:p>
          <a:endParaRPr lang="en-GB"/>
        </a:p>
      </dgm:t>
    </dgm:pt>
    <dgm:pt modelId="{C0A3610F-6609-554E-824A-614385A977D8}" type="sibTrans" cxnId="{EE526709-7F4A-864F-86DB-D55BA5F22FA6}">
      <dgm:prSet/>
      <dgm:spPr/>
      <dgm:t>
        <a:bodyPr/>
        <a:lstStyle/>
        <a:p>
          <a:endParaRPr lang="en-GB"/>
        </a:p>
      </dgm:t>
    </dgm:pt>
    <dgm:pt modelId="{F2488E90-467B-7942-9279-9B69D138A94A}" type="pres">
      <dgm:prSet presAssocID="{79C62458-8395-0847-B387-5BD6D9690213}" presName="rootnode" presStyleCnt="0">
        <dgm:presLayoutVars>
          <dgm:chMax/>
          <dgm:chPref/>
          <dgm:dir/>
          <dgm:animLvl val="lvl"/>
        </dgm:presLayoutVars>
      </dgm:prSet>
      <dgm:spPr/>
    </dgm:pt>
    <dgm:pt modelId="{81910A76-AB6C-6B48-A91D-0DCBB656B2D8}" type="pres">
      <dgm:prSet presAssocID="{8DBFBE79-E3DC-4A40-BEC8-67A3038B49F7}" presName="composite" presStyleCnt="0"/>
      <dgm:spPr/>
    </dgm:pt>
    <dgm:pt modelId="{055C82CF-BD2C-0747-A77E-C6B2D0B8D3DF}" type="pres">
      <dgm:prSet presAssocID="{8DBFBE79-E3DC-4A40-BEC8-67A3038B49F7}" presName="bentUpArrow1" presStyleLbl="alignImgPlace1" presStyleIdx="0" presStyleCnt="12"/>
      <dgm:spPr/>
    </dgm:pt>
    <dgm:pt modelId="{FBF560FB-499A-C345-9912-81F2C7AABA6B}" type="pres">
      <dgm:prSet presAssocID="{8DBFBE79-E3DC-4A40-BEC8-67A3038B49F7}" presName="ParentText" presStyleLbl="node1" presStyleIdx="0" presStyleCnt="13">
        <dgm:presLayoutVars>
          <dgm:chMax val="1"/>
          <dgm:chPref val="1"/>
          <dgm:bulletEnabled val="1"/>
        </dgm:presLayoutVars>
      </dgm:prSet>
      <dgm:spPr/>
    </dgm:pt>
    <dgm:pt modelId="{33C758EB-C3CE-4D4C-8709-91F471DC5F2B}" type="pres">
      <dgm:prSet presAssocID="{8DBFBE79-E3DC-4A40-BEC8-67A3038B49F7}" presName="ChildText" presStyleLbl="revTx" presStyleIdx="0" presStyleCnt="12">
        <dgm:presLayoutVars>
          <dgm:chMax val="0"/>
          <dgm:chPref val="0"/>
          <dgm:bulletEnabled val="1"/>
        </dgm:presLayoutVars>
      </dgm:prSet>
      <dgm:spPr/>
    </dgm:pt>
    <dgm:pt modelId="{631525B5-51F3-4944-B0EC-B9FCEAAEBAF8}" type="pres">
      <dgm:prSet presAssocID="{B32ED0D2-CCE9-914B-9D12-3141CFC029B4}" presName="sibTrans" presStyleCnt="0"/>
      <dgm:spPr/>
    </dgm:pt>
    <dgm:pt modelId="{A4DF7A30-4A0E-2044-9F03-622F8B23D1EE}" type="pres">
      <dgm:prSet presAssocID="{D79587A9-341A-AC4D-8BC6-C460192C71A5}" presName="composite" presStyleCnt="0"/>
      <dgm:spPr/>
    </dgm:pt>
    <dgm:pt modelId="{2C719E00-7159-F34B-9BFC-443C9E306383}" type="pres">
      <dgm:prSet presAssocID="{D79587A9-341A-AC4D-8BC6-C460192C71A5}" presName="bentUpArrow1" presStyleLbl="alignImgPlace1" presStyleIdx="1" presStyleCnt="12"/>
      <dgm:spPr/>
    </dgm:pt>
    <dgm:pt modelId="{B2D0C16E-3086-5B4D-8058-371ABA67F973}" type="pres">
      <dgm:prSet presAssocID="{D79587A9-341A-AC4D-8BC6-C460192C71A5}" presName="ParentText" presStyleLbl="node1" presStyleIdx="1" presStyleCnt="13">
        <dgm:presLayoutVars>
          <dgm:chMax val="1"/>
          <dgm:chPref val="1"/>
          <dgm:bulletEnabled val="1"/>
        </dgm:presLayoutVars>
      </dgm:prSet>
      <dgm:spPr/>
    </dgm:pt>
    <dgm:pt modelId="{F11436D9-6D30-EC4F-8519-BE8DCFF3A1E3}" type="pres">
      <dgm:prSet presAssocID="{D79587A9-341A-AC4D-8BC6-C460192C71A5}" presName="ChildText" presStyleLbl="revTx" presStyleIdx="1" presStyleCnt="12">
        <dgm:presLayoutVars>
          <dgm:chMax val="0"/>
          <dgm:chPref val="0"/>
          <dgm:bulletEnabled val="1"/>
        </dgm:presLayoutVars>
      </dgm:prSet>
      <dgm:spPr/>
    </dgm:pt>
    <dgm:pt modelId="{F51C5C40-F838-6449-A6BC-E40F70ADA73F}" type="pres">
      <dgm:prSet presAssocID="{2BE6270E-A57F-A44C-AB06-C0C31C2DF6D8}" presName="sibTrans" presStyleCnt="0"/>
      <dgm:spPr/>
    </dgm:pt>
    <dgm:pt modelId="{850B4C41-9C87-BF42-A9B1-962FC549F5A9}" type="pres">
      <dgm:prSet presAssocID="{E3077FF5-3322-3547-960C-D50337986F1F}" presName="composite" presStyleCnt="0"/>
      <dgm:spPr/>
    </dgm:pt>
    <dgm:pt modelId="{A62381B9-078D-4442-81F2-83A768AE6AFE}" type="pres">
      <dgm:prSet presAssocID="{E3077FF5-3322-3547-960C-D50337986F1F}" presName="bentUpArrow1" presStyleLbl="alignImgPlace1" presStyleIdx="2" presStyleCnt="12"/>
      <dgm:spPr/>
    </dgm:pt>
    <dgm:pt modelId="{30272923-DD5B-0548-BCBF-27C687247C8B}" type="pres">
      <dgm:prSet presAssocID="{E3077FF5-3322-3547-960C-D50337986F1F}" presName="ParentText" presStyleLbl="node1" presStyleIdx="2" presStyleCnt="13">
        <dgm:presLayoutVars>
          <dgm:chMax val="1"/>
          <dgm:chPref val="1"/>
          <dgm:bulletEnabled val="1"/>
        </dgm:presLayoutVars>
      </dgm:prSet>
      <dgm:spPr/>
    </dgm:pt>
    <dgm:pt modelId="{30DF47E8-588D-2E46-B467-A68A392F0E05}" type="pres">
      <dgm:prSet presAssocID="{E3077FF5-3322-3547-960C-D50337986F1F}" presName="ChildText" presStyleLbl="revTx" presStyleIdx="2" presStyleCnt="12">
        <dgm:presLayoutVars>
          <dgm:chMax val="0"/>
          <dgm:chPref val="0"/>
          <dgm:bulletEnabled val="1"/>
        </dgm:presLayoutVars>
      </dgm:prSet>
      <dgm:spPr/>
    </dgm:pt>
    <dgm:pt modelId="{475EBFC7-E81F-0840-8C2B-A067B7CB1311}" type="pres">
      <dgm:prSet presAssocID="{955D8A72-D319-9047-9C4F-EA380CF5B5F6}" presName="sibTrans" presStyleCnt="0"/>
      <dgm:spPr/>
    </dgm:pt>
    <dgm:pt modelId="{071B985C-645D-6245-83E9-F37B7AB91EA5}" type="pres">
      <dgm:prSet presAssocID="{16503F6D-AA78-2C43-9CBF-E8B28C840851}" presName="composite" presStyleCnt="0"/>
      <dgm:spPr/>
    </dgm:pt>
    <dgm:pt modelId="{65271FCE-3F8C-574C-828F-C7E7040184CC}" type="pres">
      <dgm:prSet presAssocID="{16503F6D-AA78-2C43-9CBF-E8B28C840851}" presName="bentUpArrow1" presStyleLbl="alignImgPlace1" presStyleIdx="3" presStyleCnt="12"/>
      <dgm:spPr/>
    </dgm:pt>
    <dgm:pt modelId="{62F7B7CA-DDD7-384C-A249-6AF89DEB4AF2}" type="pres">
      <dgm:prSet presAssocID="{16503F6D-AA78-2C43-9CBF-E8B28C840851}" presName="ParentText" presStyleLbl="node1" presStyleIdx="3" presStyleCnt="13">
        <dgm:presLayoutVars>
          <dgm:chMax val="1"/>
          <dgm:chPref val="1"/>
          <dgm:bulletEnabled val="1"/>
        </dgm:presLayoutVars>
      </dgm:prSet>
      <dgm:spPr/>
    </dgm:pt>
    <dgm:pt modelId="{9755D797-65D9-9747-A403-0E4F56B9812A}" type="pres">
      <dgm:prSet presAssocID="{16503F6D-AA78-2C43-9CBF-E8B28C840851}" presName="ChildText" presStyleLbl="revTx" presStyleIdx="3" presStyleCnt="12">
        <dgm:presLayoutVars>
          <dgm:chMax val="0"/>
          <dgm:chPref val="0"/>
          <dgm:bulletEnabled val="1"/>
        </dgm:presLayoutVars>
      </dgm:prSet>
      <dgm:spPr/>
    </dgm:pt>
    <dgm:pt modelId="{41AD3796-5168-9E44-9BD7-A845AF6AEF58}" type="pres">
      <dgm:prSet presAssocID="{856EBBB1-E3F1-1B49-B697-C18F76B88E30}" presName="sibTrans" presStyleCnt="0"/>
      <dgm:spPr/>
    </dgm:pt>
    <dgm:pt modelId="{2EF6043E-B8B4-F94D-A365-DC9DE41524F4}" type="pres">
      <dgm:prSet presAssocID="{066A3BF2-B921-134D-A02C-639F98D6589F}" presName="composite" presStyleCnt="0"/>
      <dgm:spPr/>
    </dgm:pt>
    <dgm:pt modelId="{86EBE34D-B77C-6D4D-A1AC-1081D1718171}" type="pres">
      <dgm:prSet presAssocID="{066A3BF2-B921-134D-A02C-639F98D6589F}" presName="bentUpArrow1" presStyleLbl="alignImgPlace1" presStyleIdx="4" presStyleCnt="12"/>
      <dgm:spPr/>
    </dgm:pt>
    <dgm:pt modelId="{707A8504-49D3-6547-9104-ADCBE1C8E4B8}" type="pres">
      <dgm:prSet presAssocID="{066A3BF2-B921-134D-A02C-639F98D6589F}" presName="ParentText" presStyleLbl="node1" presStyleIdx="4" presStyleCnt="13">
        <dgm:presLayoutVars>
          <dgm:chMax val="1"/>
          <dgm:chPref val="1"/>
          <dgm:bulletEnabled val="1"/>
        </dgm:presLayoutVars>
      </dgm:prSet>
      <dgm:spPr/>
    </dgm:pt>
    <dgm:pt modelId="{ED8E8F8A-6FEF-1045-8461-7D1C2AC7CC3A}" type="pres">
      <dgm:prSet presAssocID="{066A3BF2-B921-134D-A02C-639F98D6589F}" presName="ChildText" presStyleLbl="revTx" presStyleIdx="4" presStyleCnt="12">
        <dgm:presLayoutVars>
          <dgm:chMax val="0"/>
          <dgm:chPref val="0"/>
          <dgm:bulletEnabled val="1"/>
        </dgm:presLayoutVars>
      </dgm:prSet>
      <dgm:spPr/>
    </dgm:pt>
    <dgm:pt modelId="{56B09177-D33A-8C44-B003-D67789D908B8}" type="pres">
      <dgm:prSet presAssocID="{AD1DE6B6-FFF5-0E40-8D84-E0EE13FC7E71}" presName="sibTrans" presStyleCnt="0"/>
      <dgm:spPr/>
    </dgm:pt>
    <dgm:pt modelId="{60D535DF-201C-134C-90E6-A4E37DB410C4}" type="pres">
      <dgm:prSet presAssocID="{D963A1D9-09E0-1A42-A73D-9AD6631A7173}" presName="composite" presStyleCnt="0"/>
      <dgm:spPr/>
    </dgm:pt>
    <dgm:pt modelId="{0BDBEFDE-B496-5B42-8083-0CC9A2F8629C}" type="pres">
      <dgm:prSet presAssocID="{D963A1D9-09E0-1A42-A73D-9AD6631A7173}" presName="bentUpArrow1" presStyleLbl="alignImgPlace1" presStyleIdx="5" presStyleCnt="12"/>
      <dgm:spPr/>
    </dgm:pt>
    <dgm:pt modelId="{C5FF3B15-778D-794B-ADF6-6B9121C658CC}" type="pres">
      <dgm:prSet presAssocID="{D963A1D9-09E0-1A42-A73D-9AD6631A7173}" presName="ParentText" presStyleLbl="node1" presStyleIdx="5" presStyleCnt="13">
        <dgm:presLayoutVars>
          <dgm:chMax val="1"/>
          <dgm:chPref val="1"/>
          <dgm:bulletEnabled val="1"/>
        </dgm:presLayoutVars>
      </dgm:prSet>
      <dgm:spPr/>
    </dgm:pt>
    <dgm:pt modelId="{71067A29-09E6-BF41-96F4-324A1001F16A}" type="pres">
      <dgm:prSet presAssocID="{D963A1D9-09E0-1A42-A73D-9AD6631A7173}" presName="ChildText" presStyleLbl="revTx" presStyleIdx="5" presStyleCnt="12">
        <dgm:presLayoutVars>
          <dgm:chMax val="0"/>
          <dgm:chPref val="0"/>
          <dgm:bulletEnabled val="1"/>
        </dgm:presLayoutVars>
      </dgm:prSet>
      <dgm:spPr/>
    </dgm:pt>
    <dgm:pt modelId="{68D650C4-6C8F-B54C-9B90-640D7F607BE3}" type="pres">
      <dgm:prSet presAssocID="{E6958063-6051-3547-9486-E8B6E9985BBF}" presName="sibTrans" presStyleCnt="0"/>
      <dgm:spPr/>
    </dgm:pt>
    <dgm:pt modelId="{A0090D7F-5F90-BB43-A043-47DD274760E9}" type="pres">
      <dgm:prSet presAssocID="{46ADBEA2-4FAB-9545-9D59-4A4ABAD64803}" presName="composite" presStyleCnt="0"/>
      <dgm:spPr/>
    </dgm:pt>
    <dgm:pt modelId="{83E206FD-7B30-1848-B329-3D7C14312FC7}" type="pres">
      <dgm:prSet presAssocID="{46ADBEA2-4FAB-9545-9D59-4A4ABAD64803}" presName="bentUpArrow1" presStyleLbl="alignImgPlace1" presStyleIdx="6" presStyleCnt="12"/>
      <dgm:spPr/>
    </dgm:pt>
    <dgm:pt modelId="{03493804-95FB-804D-A7F2-31574544ECFA}" type="pres">
      <dgm:prSet presAssocID="{46ADBEA2-4FAB-9545-9D59-4A4ABAD64803}" presName="ParentText" presStyleLbl="node1" presStyleIdx="6" presStyleCnt="13">
        <dgm:presLayoutVars>
          <dgm:chMax val="1"/>
          <dgm:chPref val="1"/>
          <dgm:bulletEnabled val="1"/>
        </dgm:presLayoutVars>
      </dgm:prSet>
      <dgm:spPr/>
    </dgm:pt>
    <dgm:pt modelId="{E72CB715-ACDB-024F-AA24-42234B5BB037}" type="pres">
      <dgm:prSet presAssocID="{46ADBEA2-4FAB-9545-9D59-4A4ABAD64803}" presName="ChildText" presStyleLbl="revTx" presStyleIdx="6" presStyleCnt="12">
        <dgm:presLayoutVars>
          <dgm:chMax val="0"/>
          <dgm:chPref val="0"/>
          <dgm:bulletEnabled val="1"/>
        </dgm:presLayoutVars>
      </dgm:prSet>
      <dgm:spPr/>
    </dgm:pt>
    <dgm:pt modelId="{7F95B897-DB84-C54E-B83E-9A209FCE7682}" type="pres">
      <dgm:prSet presAssocID="{C2CAFFEA-2375-DE4E-8F2D-4A755B349B67}" presName="sibTrans" presStyleCnt="0"/>
      <dgm:spPr/>
    </dgm:pt>
    <dgm:pt modelId="{0CDAFA45-6790-A746-893A-B03E71204120}" type="pres">
      <dgm:prSet presAssocID="{58B53E8B-E9CB-4D47-8804-3BD4069B8F9E}" presName="composite" presStyleCnt="0"/>
      <dgm:spPr/>
    </dgm:pt>
    <dgm:pt modelId="{28F3DE5C-8E16-F145-9FE4-2FCE6E4787DC}" type="pres">
      <dgm:prSet presAssocID="{58B53E8B-E9CB-4D47-8804-3BD4069B8F9E}" presName="bentUpArrow1" presStyleLbl="alignImgPlace1" presStyleIdx="7" presStyleCnt="12"/>
      <dgm:spPr/>
    </dgm:pt>
    <dgm:pt modelId="{912EB021-35EF-DF40-9985-A60B3B189DC2}" type="pres">
      <dgm:prSet presAssocID="{58B53E8B-E9CB-4D47-8804-3BD4069B8F9E}" presName="ParentText" presStyleLbl="node1" presStyleIdx="7" presStyleCnt="13">
        <dgm:presLayoutVars>
          <dgm:chMax val="1"/>
          <dgm:chPref val="1"/>
          <dgm:bulletEnabled val="1"/>
        </dgm:presLayoutVars>
      </dgm:prSet>
      <dgm:spPr/>
    </dgm:pt>
    <dgm:pt modelId="{3F4E0582-4162-374A-A7D4-057F94B38CF7}" type="pres">
      <dgm:prSet presAssocID="{58B53E8B-E9CB-4D47-8804-3BD4069B8F9E}" presName="ChildText" presStyleLbl="revTx" presStyleIdx="7" presStyleCnt="12">
        <dgm:presLayoutVars>
          <dgm:chMax val="0"/>
          <dgm:chPref val="0"/>
          <dgm:bulletEnabled val="1"/>
        </dgm:presLayoutVars>
      </dgm:prSet>
      <dgm:spPr/>
    </dgm:pt>
    <dgm:pt modelId="{77E8B4E2-FED4-484B-967F-2E4254792ACB}" type="pres">
      <dgm:prSet presAssocID="{9172FB89-4774-F449-8746-85E532AD481C}" presName="sibTrans" presStyleCnt="0"/>
      <dgm:spPr/>
    </dgm:pt>
    <dgm:pt modelId="{697C3960-9478-1B4D-BF5C-4C61CE261EAE}" type="pres">
      <dgm:prSet presAssocID="{2D847C37-3A4C-6945-A611-15D2F1408F74}" presName="composite" presStyleCnt="0"/>
      <dgm:spPr/>
    </dgm:pt>
    <dgm:pt modelId="{0BAD3CCB-576C-7E4D-8FD6-F92F188D1D68}" type="pres">
      <dgm:prSet presAssocID="{2D847C37-3A4C-6945-A611-15D2F1408F74}" presName="bentUpArrow1" presStyleLbl="alignImgPlace1" presStyleIdx="8" presStyleCnt="12"/>
      <dgm:spPr/>
    </dgm:pt>
    <dgm:pt modelId="{20C156D0-86DC-094D-B02D-AA8B0C1580BE}" type="pres">
      <dgm:prSet presAssocID="{2D847C37-3A4C-6945-A611-15D2F1408F74}" presName="ParentText" presStyleLbl="node1" presStyleIdx="8" presStyleCnt="13">
        <dgm:presLayoutVars>
          <dgm:chMax val="1"/>
          <dgm:chPref val="1"/>
          <dgm:bulletEnabled val="1"/>
        </dgm:presLayoutVars>
      </dgm:prSet>
      <dgm:spPr/>
    </dgm:pt>
    <dgm:pt modelId="{1CC12A01-FAD4-7444-B953-15FB63261788}" type="pres">
      <dgm:prSet presAssocID="{2D847C37-3A4C-6945-A611-15D2F1408F74}" presName="ChildText" presStyleLbl="revTx" presStyleIdx="8" presStyleCnt="12">
        <dgm:presLayoutVars>
          <dgm:chMax val="0"/>
          <dgm:chPref val="0"/>
          <dgm:bulletEnabled val="1"/>
        </dgm:presLayoutVars>
      </dgm:prSet>
      <dgm:spPr/>
    </dgm:pt>
    <dgm:pt modelId="{537C9F9D-0F08-724D-90A7-93A7F4F7BCE9}" type="pres">
      <dgm:prSet presAssocID="{3BDD6F4E-5DE6-904D-9868-8A5B3AD9C2D0}" presName="sibTrans" presStyleCnt="0"/>
      <dgm:spPr/>
    </dgm:pt>
    <dgm:pt modelId="{0982D9E3-DB4B-9C47-844E-02555EA43C0C}" type="pres">
      <dgm:prSet presAssocID="{84FAA0BF-3209-7140-934C-F3D958A116F9}" presName="composite" presStyleCnt="0"/>
      <dgm:spPr/>
    </dgm:pt>
    <dgm:pt modelId="{C6250A00-D3B5-6045-A718-5BBDDE2CAD8B}" type="pres">
      <dgm:prSet presAssocID="{84FAA0BF-3209-7140-934C-F3D958A116F9}" presName="bentUpArrow1" presStyleLbl="alignImgPlace1" presStyleIdx="9" presStyleCnt="12"/>
      <dgm:spPr/>
    </dgm:pt>
    <dgm:pt modelId="{A9F20EC1-7542-7549-962F-84DBF7A43F00}" type="pres">
      <dgm:prSet presAssocID="{84FAA0BF-3209-7140-934C-F3D958A116F9}" presName="ParentText" presStyleLbl="node1" presStyleIdx="9" presStyleCnt="13">
        <dgm:presLayoutVars>
          <dgm:chMax val="1"/>
          <dgm:chPref val="1"/>
          <dgm:bulletEnabled val="1"/>
        </dgm:presLayoutVars>
      </dgm:prSet>
      <dgm:spPr/>
    </dgm:pt>
    <dgm:pt modelId="{7920AC5C-2827-AD45-8A71-9249485AEA4C}" type="pres">
      <dgm:prSet presAssocID="{84FAA0BF-3209-7140-934C-F3D958A116F9}" presName="ChildText" presStyleLbl="revTx" presStyleIdx="9" presStyleCnt="12">
        <dgm:presLayoutVars>
          <dgm:chMax val="0"/>
          <dgm:chPref val="0"/>
          <dgm:bulletEnabled val="1"/>
        </dgm:presLayoutVars>
      </dgm:prSet>
      <dgm:spPr/>
    </dgm:pt>
    <dgm:pt modelId="{CA00C673-E58F-F94D-A8A6-954E7F90DB0C}" type="pres">
      <dgm:prSet presAssocID="{CEDC28DC-A1BD-0349-A8F5-AEBD79045804}" presName="sibTrans" presStyleCnt="0"/>
      <dgm:spPr/>
    </dgm:pt>
    <dgm:pt modelId="{FFEAC434-906D-CB45-BB03-02C8B4C87C1A}" type="pres">
      <dgm:prSet presAssocID="{66793F16-B15B-B242-9850-315F8C1181EE}" presName="composite" presStyleCnt="0"/>
      <dgm:spPr/>
    </dgm:pt>
    <dgm:pt modelId="{66B366C1-9432-414A-ADE0-9CCD7D4ED71A}" type="pres">
      <dgm:prSet presAssocID="{66793F16-B15B-B242-9850-315F8C1181EE}" presName="bentUpArrow1" presStyleLbl="alignImgPlace1" presStyleIdx="10" presStyleCnt="12"/>
      <dgm:spPr/>
    </dgm:pt>
    <dgm:pt modelId="{F795A756-236E-344D-AF2A-AABABBDABA7A}" type="pres">
      <dgm:prSet presAssocID="{66793F16-B15B-B242-9850-315F8C1181EE}" presName="ParentText" presStyleLbl="node1" presStyleIdx="10" presStyleCnt="13">
        <dgm:presLayoutVars>
          <dgm:chMax val="1"/>
          <dgm:chPref val="1"/>
          <dgm:bulletEnabled val="1"/>
        </dgm:presLayoutVars>
      </dgm:prSet>
      <dgm:spPr/>
    </dgm:pt>
    <dgm:pt modelId="{5727F9DE-AB76-A849-9C0B-91AB505052B6}" type="pres">
      <dgm:prSet presAssocID="{66793F16-B15B-B242-9850-315F8C1181EE}" presName="ChildText" presStyleLbl="revTx" presStyleIdx="10" presStyleCnt="12">
        <dgm:presLayoutVars>
          <dgm:chMax val="0"/>
          <dgm:chPref val="0"/>
          <dgm:bulletEnabled val="1"/>
        </dgm:presLayoutVars>
      </dgm:prSet>
      <dgm:spPr/>
    </dgm:pt>
    <dgm:pt modelId="{13016968-FC14-9647-8BC4-75A54F5C48EF}" type="pres">
      <dgm:prSet presAssocID="{55779C6B-31FB-D547-A463-8514A86BF95E}" presName="sibTrans" presStyleCnt="0"/>
      <dgm:spPr/>
    </dgm:pt>
    <dgm:pt modelId="{0BD0B58D-61DE-2742-8EF8-0B2BE2E9DBA4}" type="pres">
      <dgm:prSet presAssocID="{5D6B0DBD-DAB9-FB40-BFC8-2006AB1CF6D9}" presName="composite" presStyleCnt="0"/>
      <dgm:spPr/>
    </dgm:pt>
    <dgm:pt modelId="{41443BA2-2E39-CD47-BC46-45572875BA3F}" type="pres">
      <dgm:prSet presAssocID="{5D6B0DBD-DAB9-FB40-BFC8-2006AB1CF6D9}" presName="bentUpArrow1" presStyleLbl="alignImgPlace1" presStyleIdx="11" presStyleCnt="12"/>
      <dgm:spPr/>
    </dgm:pt>
    <dgm:pt modelId="{B3F073CF-6087-7947-9513-F1930E3EB285}" type="pres">
      <dgm:prSet presAssocID="{5D6B0DBD-DAB9-FB40-BFC8-2006AB1CF6D9}" presName="ParentText" presStyleLbl="node1" presStyleIdx="11" presStyleCnt="13">
        <dgm:presLayoutVars>
          <dgm:chMax val="1"/>
          <dgm:chPref val="1"/>
          <dgm:bulletEnabled val="1"/>
        </dgm:presLayoutVars>
      </dgm:prSet>
      <dgm:spPr/>
    </dgm:pt>
    <dgm:pt modelId="{0B7E4924-880C-5F4D-8411-4E688F17F38E}" type="pres">
      <dgm:prSet presAssocID="{5D6B0DBD-DAB9-FB40-BFC8-2006AB1CF6D9}" presName="ChildText" presStyleLbl="revTx" presStyleIdx="11" presStyleCnt="12">
        <dgm:presLayoutVars>
          <dgm:chMax val="0"/>
          <dgm:chPref val="0"/>
          <dgm:bulletEnabled val="1"/>
        </dgm:presLayoutVars>
      </dgm:prSet>
      <dgm:spPr/>
    </dgm:pt>
    <dgm:pt modelId="{2EBC159D-6263-FF41-9742-8CE70C649FDF}" type="pres">
      <dgm:prSet presAssocID="{B307E938-B95C-1241-B517-0A3F5610B769}" presName="sibTrans" presStyleCnt="0"/>
      <dgm:spPr/>
    </dgm:pt>
    <dgm:pt modelId="{0988AD07-F3A2-5F4B-9D3C-916A006B733E}" type="pres">
      <dgm:prSet presAssocID="{96021E45-947A-7743-AADA-529C4B858859}" presName="composite" presStyleCnt="0"/>
      <dgm:spPr/>
    </dgm:pt>
    <dgm:pt modelId="{1575B04F-5569-4644-B486-AFA50E780076}" type="pres">
      <dgm:prSet presAssocID="{96021E45-947A-7743-AADA-529C4B858859}" presName="ParentText" presStyleLbl="node1" presStyleIdx="12" presStyleCnt="13">
        <dgm:presLayoutVars>
          <dgm:chMax val="1"/>
          <dgm:chPref val="1"/>
          <dgm:bulletEnabled val="1"/>
        </dgm:presLayoutVars>
      </dgm:prSet>
      <dgm:spPr/>
    </dgm:pt>
  </dgm:ptLst>
  <dgm:cxnLst>
    <dgm:cxn modelId="{EE526709-7F4A-864F-86DB-D55BA5F22FA6}" srcId="{79C62458-8395-0847-B387-5BD6D9690213}" destId="{96021E45-947A-7743-AADA-529C4B858859}" srcOrd="12" destOrd="0" parTransId="{BDB783FF-C3D8-F647-AFAF-9DAFDBC5AEE5}" sibTransId="{C0A3610F-6609-554E-824A-614385A977D8}"/>
    <dgm:cxn modelId="{4B902E1F-6693-D44A-9CE8-DA54CAEC9DFA}" srcId="{79C62458-8395-0847-B387-5BD6D9690213}" destId="{E3077FF5-3322-3547-960C-D50337986F1F}" srcOrd="2" destOrd="0" parTransId="{1BA210B9-8DF2-A74D-BC77-7085F0DC5E61}" sibTransId="{955D8A72-D319-9047-9C4F-EA380CF5B5F6}"/>
    <dgm:cxn modelId="{1EBF5D3B-0B3A-5746-9A3C-9E1BB0895233}" type="presOf" srcId="{066A3BF2-B921-134D-A02C-639F98D6589F}" destId="{707A8504-49D3-6547-9104-ADCBE1C8E4B8}" srcOrd="0" destOrd="0" presId="urn:microsoft.com/office/officeart/2005/8/layout/StepDownProcess"/>
    <dgm:cxn modelId="{F86A973F-7414-DF44-9948-DDC76B25AE4C}" srcId="{79C62458-8395-0847-B387-5BD6D9690213}" destId="{46ADBEA2-4FAB-9545-9D59-4A4ABAD64803}" srcOrd="6" destOrd="0" parTransId="{8ED086F3-A621-FA47-AE94-3E76808D5F4B}" sibTransId="{C2CAFFEA-2375-DE4E-8F2D-4A755B349B67}"/>
    <dgm:cxn modelId="{44AD9861-F2AD-6C4A-80B4-E88EB3430B5A}" srcId="{79C62458-8395-0847-B387-5BD6D9690213}" destId="{D963A1D9-09E0-1A42-A73D-9AD6631A7173}" srcOrd="5" destOrd="0" parTransId="{90DCB42C-A1A0-DE44-B1C0-2A737023D04C}" sibTransId="{E6958063-6051-3547-9486-E8B6E9985BBF}"/>
    <dgm:cxn modelId="{5B28C563-38FE-0E46-9797-D53088C91205}" srcId="{79C62458-8395-0847-B387-5BD6D9690213}" destId="{8DBFBE79-E3DC-4A40-BEC8-67A3038B49F7}" srcOrd="0" destOrd="0" parTransId="{94A2EDF0-9378-0E4F-A5EC-13C201D81340}" sibTransId="{B32ED0D2-CCE9-914B-9D12-3141CFC029B4}"/>
    <dgm:cxn modelId="{0874FD65-8EF3-5742-A458-32B5E6F77FE7}" type="presOf" srcId="{84FAA0BF-3209-7140-934C-F3D958A116F9}" destId="{A9F20EC1-7542-7549-962F-84DBF7A43F00}" srcOrd="0" destOrd="0" presId="urn:microsoft.com/office/officeart/2005/8/layout/StepDownProcess"/>
    <dgm:cxn modelId="{2D8E9169-1E11-2D4E-9377-597FCFE310A7}" type="presOf" srcId="{46ADBEA2-4FAB-9545-9D59-4A4ABAD64803}" destId="{03493804-95FB-804D-A7F2-31574544ECFA}" srcOrd="0" destOrd="0" presId="urn:microsoft.com/office/officeart/2005/8/layout/StepDownProcess"/>
    <dgm:cxn modelId="{13F25A6B-8070-184E-9C09-ED9CCF3360C7}" srcId="{79C62458-8395-0847-B387-5BD6D9690213}" destId="{D79587A9-341A-AC4D-8BC6-C460192C71A5}" srcOrd="1" destOrd="0" parTransId="{367B7A81-0CBF-6245-9BC9-8C2F5420F026}" sibTransId="{2BE6270E-A57F-A44C-AB06-C0C31C2DF6D8}"/>
    <dgm:cxn modelId="{B14AA04E-9EF4-E04E-958D-7C7F27E92A39}" srcId="{79C62458-8395-0847-B387-5BD6D9690213}" destId="{5D6B0DBD-DAB9-FB40-BFC8-2006AB1CF6D9}" srcOrd="11" destOrd="0" parTransId="{AA83270A-A816-9A41-9754-84966044D5D7}" sibTransId="{B307E938-B95C-1241-B517-0A3F5610B769}"/>
    <dgm:cxn modelId="{07C00174-DC46-494D-86B0-D18F64F076D2}" type="presOf" srcId="{16503F6D-AA78-2C43-9CBF-E8B28C840851}" destId="{62F7B7CA-DDD7-384C-A249-6AF89DEB4AF2}" srcOrd="0" destOrd="0" presId="urn:microsoft.com/office/officeart/2005/8/layout/StepDownProcess"/>
    <dgm:cxn modelId="{651C907B-B206-D048-8225-8B01101A1E10}" type="presOf" srcId="{96021E45-947A-7743-AADA-529C4B858859}" destId="{1575B04F-5569-4644-B486-AFA50E780076}" srcOrd="0" destOrd="0" presId="urn:microsoft.com/office/officeart/2005/8/layout/StepDownProcess"/>
    <dgm:cxn modelId="{D3FB9E80-AD72-EB44-A9F6-CC195597F878}" srcId="{79C62458-8395-0847-B387-5BD6D9690213}" destId="{066A3BF2-B921-134D-A02C-639F98D6589F}" srcOrd="4" destOrd="0" parTransId="{73352B6F-FE13-334C-BA9B-176281C1045E}" sibTransId="{AD1DE6B6-FFF5-0E40-8D84-E0EE13FC7E71}"/>
    <dgm:cxn modelId="{C89C558C-5920-D64F-BCD6-C14E6B6404D4}" type="presOf" srcId="{58B53E8B-E9CB-4D47-8804-3BD4069B8F9E}" destId="{912EB021-35EF-DF40-9985-A60B3B189DC2}" srcOrd="0" destOrd="0" presId="urn:microsoft.com/office/officeart/2005/8/layout/StepDownProcess"/>
    <dgm:cxn modelId="{F523F38C-7B04-C54B-BC12-EB6A84F91B84}" type="presOf" srcId="{D963A1D9-09E0-1A42-A73D-9AD6631A7173}" destId="{C5FF3B15-778D-794B-ADF6-6B9121C658CC}" srcOrd="0" destOrd="0" presId="urn:microsoft.com/office/officeart/2005/8/layout/StepDownProcess"/>
    <dgm:cxn modelId="{EDEAFEBC-F123-F041-9755-F6923D2F2275}" type="presOf" srcId="{D79587A9-341A-AC4D-8BC6-C460192C71A5}" destId="{B2D0C16E-3086-5B4D-8058-371ABA67F973}" srcOrd="0" destOrd="0" presId="urn:microsoft.com/office/officeart/2005/8/layout/StepDownProcess"/>
    <dgm:cxn modelId="{9E464FCF-93A9-FC4F-BDBD-19E426131340}" type="presOf" srcId="{79C62458-8395-0847-B387-5BD6D9690213}" destId="{F2488E90-467B-7942-9279-9B69D138A94A}" srcOrd="0" destOrd="0" presId="urn:microsoft.com/office/officeart/2005/8/layout/StepDownProcess"/>
    <dgm:cxn modelId="{FF4CCAD8-7F58-044E-9A65-2ED33E3D5CEF}" srcId="{79C62458-8395-0847-B387-5BD6D9690213}" destId="{66793F16-B15B-B242-9850-315F8C1181EE}" srcOrd="10" destOrd="0" parTransId="{5B7E7EBA-53B8-0D47-94D9-69CD76E3DC33}" sibTransId="{55779C6B-31FB-D547-A463-8514A86BF95E}"/>
    <dgm:cxn modelId="{EB89C9DB-1826-B849-B52B-915FF1C1A7BA}" type="presOf" srcId="{5D6B0DBD-DAB9-FB40-BFC8-2006AB1CF6D9}" destId="{B3F073CF-6087-7947-9513-F1930E3EB285}" srcOrd="0" destOrd="0" presId="urn:microsoft.com/office/officeart/2005/8/layout/StepDownProcess"/>
    <dgm:cxn modelId="{9EE212E2-32DF-804F-B945-BA2B7C1AD911}" srcId="{79C62458-8395-0847-B387-5BD6D9690213}" destId="{2D847C37-3A4C-6945-A611-15D2F1408F74}" srcOrd="8" destOrd="0" parTransId="{64AB70B6-8A9A-AC4E-9498-178BCE10D38F}" sibTransId="{3BDD6F4E-5DE6-904D-9868-8A5B3AD9C2D0}"/>
    <dgm:cxn modelId="{9A8A0DE8-4E14-FD42-A67F-A37AB5DD5F6C}" srcId="{79C62458-8395-0847-B387-5BD6D9690213}" destId="{16503F6D-AA78-2C43-9CBF-E8B28C840851}" srcOrd="3" destOrd="0" parTransId="{85BA7FD4-54DA-6143-91F3-52E84FFF6039}" sibTransId="{856EBBB1-E3F1-1B49-B697-C18F76B88E30}"/>
    <dgm:cxn modelId="{F86628EC-CE49-8F4E-96AA-D1EB3AF184BD}" srcId="{79C62458-8395-0847-B387-5BD6D9690213}" destId="{58B53E8B-E9CB-4D47-8804-3BD4069B8F9E}" srcOrd="7" destOrd="0" parTransId="{038F5896-1430-0847-952A-A1C03FA05EB2}" sibTransId="{9172FB89-4774-F449-8746-85E532AD481C}"/>
    <dgm:cxn modelId="{09F8B0F7-BA49-1E45-BB41-98C3B5BB9701}" type="presOf" srcId="{8DBFBE79-E3DC-4A40-BEC8-67A3038B49F7}" destId="{FBF560FB-499A-C345-9912-81F2C7AABA6B}" srcOrd="0" destOrd="0" presId="urn:microsoft.com/office/officeart/2005/8/layout/StepDownProcess"/>
    <dgm:cxn modelId="{39B8B6F7-4E5F-D646-8623-BB588073F6B0}" type="presOf" srcId="{2D847C37-3A4C-6945-A611-15D2F1408F74}" destId="{20C156D0-86DC-094D-B02D-AA8B0C1580BE}" srcOrd="0" destOrd="0" presId="urn:microsoft.com/office/officeart/2005/8/layout/StepDownProcess"/>
    <dgm:cxn modelId="{3B7411F8-B9CE-F045-B0DD-5A2AE615DB84}" type="presOf" srcId="{E3077FF5-3322-3547-960C-D50337986F1F}" destId="{30272923-DD5B-0548-BCBF-27C687247C8B}" srcOrd="0" destOrd="0" presId="urn:microsoft.com/office/officeart/2005/8/layout/StepDownProcess"/>
    <dgm:cxn modelId="{35E207FA-67FD-C04D-8CAE-ACAD8DEE5671}" srcId="{79C62458-8395-0847-B387-5BD6D9690213}" destId="{84FAA0BF-3209-7140-934C-F3D958A116F9}" srcOrd="9" destOrd="0" parTransId="{BF1F8807-19B0-1543-AEC3-790EE502D567}" sibTransId="{CEDC28DC-A1BD-0349-A8F5-AEBD79045804}"/>
    <dgm:cxn modelId="{324C3DFC-E858-C14D-A139-F373AD33A1D9}" type="presOf" srcId="{66793F16-B15B-B242-9850-315F8C1181EE}" destId="{F795A756-236E-344D-AF2A-AABABBDABA7A}" srcOrd="0" destOrd="0" presId="urn:microsoft.com/office/officeart/2005/8/layout/StepDownProcess"/>
    <dgm:cxn modelId="{B38EE328-CF35-BE44-BC82-5CF2E0B1CD24}" type="presParOf" srcId="{F2488E90-467B-7942-9279-9B69D138A94A}" destId="{81910A76-AB6C-6B48-A91D-0DCBB656B2D8}" srcOrd="0" destOrd="0" presId="urn:microsoft.com/office/officeart/2005/8/layout/StepDownProcess"/>
    <dgm:cxn modelId="{26BB4A35-5D75-6241-ACB3-0A8590A4930E}" type="presParOf" srcId="{81910A76-AB6C-6B48-A91D-0DCBB656B2D8}" destId="{055C82CF-BD2C-0747-A77E-C6B2D0B8D3DF}" srcOrd="0" destOrd="0" presId="urn:microsoft.com/office/officeart/2005/8/layout/StepDownProcess"/>
    <dgm:cxn modelId="{EF71838D-6DF6-4C40-A7BC-A7E8FB98022B}" type="presParOf" srcId="{81910A76-AB6C-6B48-A91D-0DCBB656B2D8}" destId="{FBF560FB-499A-C345-9912-81F2C7AABA6B}" srcOrd="1" destOrd="0" presId="urn:microsoft.com/office/officeart/2005/8/layout/StepDownProcess"/>
    <dgm:cxn modelId="{85437603-B71A-9447-BC33-4C9EF3393059}" type="presParOf" srcId="{81910A76-AB6C-6B48-A91D-0DCBB656B2D8}" destId="{33C758EB-C3CE-4D4C-8709-91F471DC5F2B}" srcOrd="2" destOrd="0" presId="urn:microsoft.com/office/officeart/2005/8/layout/StepDownProcess"/>
    <dgm:cxn modelId="{61F5AADF-28DC-BD4F-9DE6-699A8D7B8B19}" type="presParOf" srcId="{F2488E90-467B-7942-9279-9B69D138A94A}" destId="{631525B5-51F3-4944-B0EC-B9FCEAAEBAF8}" srcOrd="1" destOrd="0" presId="urn:microsoft.com/office/officeart/2005/8/layout/StepDownProcess"/>
    <dgm:cxn modelId="{785F9C5B-7DA6-3046-8538-E117DE8E05AE}" type="presParOf" srcId="{F2488E90-467B-7942-9279-9B69D138A94A}" destId="{A4DF7A30-4A0E-2044-9F03-622F8B23D1EE}" srcOrd="2" destOrd="0" presId="urn:microsoft.com/office/officeart/2005/8/layout/StepDownProcess"/>
    <dgm:cxn modelId="{E8ECDF60-5FA5-6847-86CC-F7D9CE5EFCFD}" type="presParOf" srcId="{A4DF7A30-4A0E-2044-9F03-622F8B23D1EE}" destId="{2C719E00-7159-F34B-9BFC-443C9E306383}" srcOrd="0" destOrd="0" presId="urn:microsoft.com/office/officeart/2005/8/layout/StepDownProcess"/>
    <dgm:cxn modelId="{83AE6999-6DA2-9A47-86E8-05CC466DB274}" type="presParOf" srcId="{A4DF7A30-4A0E-2044-9F03-622F8B23D1EE}" destId="{B2D0C16E-3086-5B4D-8058-371ABA67F973}" srcOrd="1" destOrd="0" presId="urn:microsoft.com/office/officeart/2005/8/layout/StepDownProcess"/>
    <dgm:cxn modelId="{2BFF2FF2-870A-464C-9110-C55C1BFEEDE7}" type="presParOf" srcId="{A4DF7A30-4A0E-2044-9F03-622F8B23D1EE}" destId="{F11436D9-6D30-EC4F-8519-BE8DCFF3A1E3}" srcOrd="2" destOrd="0" presId="urn:microsoft.com/office/officeart/2005/8/layout/StepDownProcess"/>
    <dgm:cxn modelId="{48AF138C-4793-A943-9ECD-AA631D53566B}" type="presParOf" srcId="{F2488E90-467B-7942-9279-9B69D138A94A}" destId="{F51C5C40-F838-6449-A6BC-E40F70ADA73F}" srcOrd="3" destOrd="0" presId="urn:microsoft.com/office/officeart/2005/8/layout/StepDownProcess"/>
    <dgm:cxn modelId="{FA6AF3F7-0442-9E41-BAD5-D367FFE1F3F6}" type="presParOf" srcId="{F2488E90-467B-7942-9279-9B69D138A94A}" destId="{850B4C41-9C87-BF42-A9B1-962FC549F5A9}" srcOrd="4" destOrd="0" presId="urn:microsoft.com/office/officeart/2005/8/layout/StepDownProcess"/>
    <dgm:cxn modelId="{3CEC1800-725D-4C46-8FC3-C8409FA60E6E}" type="presParOf" srcId="{850B4C41-9C87-BF42-A9B1-962FC549F5A9}" destId="{A62381B9-078D-4442-81F2-83A768AE6AFE}" srcOrd="0" destOrd="0" presId="urn:microsoft.com/office/officeart/2005/8/layout/StepDownProcess"/>
    <dgm:cxn modelId="{9941C17D-7A80-AB49-B2A3-78432D05DCB1}" type="presParOf" srcId="{850B4C41-9C87-BF42-A9B1-962FC549F5A9}" destId="{30272923-DD5B-0548-BCBF-27C687247C8B}" srcOrd="1" destOrd="0" presId="urn:microsoft.com/office/officeart/2005/8/layout/StepDownProcess"/>
    <dgm:cxn modelId="{7BFBC6CB-2B50-804E-B0A5-A6D51DEC5A3E}" type="presParOf" srcId="{850B4C41-9C87-BF42-A9B1-962FC549F5A9}" destId="{30DF47E8-588D-2E46-B467-A68A392F0E05}" srcOrd="2" destOrd="0" presId="urn:microsoft.com/office/officeart/2005/8/layout/StepDownProcess"/>
    <dgm:cxn modelId="{CB2FB2FC-AB9B-D246-8289-5257AB1ED334}" type="presParOf" srcId="{F2488E90-467B-7942-9279-9B69D138A94A}" destId="{475EBFC7-E81F-0840-8C2B-A067B7CB1311}" srcOrd="5" destOrd="0" presId="urn:microsoft.com/office/officeart/2005/8/layout/StepDownProcess"/>
    <dgm:cxn modelId="{26450CBD-C05F-A34A-BDF4-908630C2CEF7}" type="presParOf" srcId="{F2488E90-467B-7942-9279-9B69D138A94A}" destId="{071B985C-645D-6245-83E9-F37B7AB91EA5}" srcOrd="6" destOrd="0" presId="urn:microsoft.com/office/officeart/2005/8/layout/StepDownProcess"/>
    <dgm:cxn modelId="{378F9375-EF90-1E44-BB96-D4B242D43D8C}" type="presParOf" srcId="{071B985C-645D-6245-83E9-F37B7AB91EA5}" destId="{65271FCE-3F8C-574C-828F-C7E7040184CC}" srcOrd="0" destOrd="0" presId="urn:microsoft.com/office/officeart/2005/8/layout/StepDownProcess"/>
    <dgm:cxn modelId="{EF809C00-A184-C448-86A7-ED666593374E}" type="presParOf" srcId="{071B985C-645D-6245-83E9-F37B7AB91EA5}" destId="{62F7B7CA-DDD7-384C-A249-6AF89DEB4AF2}" srcOrd="1" destOrd="0" presId="urn:microsoft.com/office/officeart/2005/8/layout/StepDownProcess"/>
    <dgm:cxn modelId="{C6413BE3-2410-734E-B492-F2BD45AD128E}" type="presParOf" srcId="{071B985C-645D-6245-83E9-F37B7AB91EA5}" destId="{9755D797-65D9-9747-A403-0E4F56B9812A}" srcOrd="2" destOrd="0" presId="urn:microsoft.com/office/officeart/2005/8/layout/StepDownProcess"/>
    <dgm:cxn modelId="{F7353207-7ADD-6546-BFE9-EBFB7F8093BF}" type="presParOf" srcId="{F2488E90-467B-7942-9279-9B69D138A94A}" destId="{41AD3796-5168-9E44-9BD7-A845AF6AEF58}" srcOrd="7" destOrd="0" presId="urn:microsoft.com/office/officeart/2005/8/layout/StepDownProcess"/>
    <dgm:cxn modelId="{1B58E51A-510F-CD45-B96D-CE33400A737C}" type="presParOf" srcId="{F2488E90-467B-7942-9279-9B69D138A94A}" destId="{2EF6043E-B8B4-F94D-A365-DC9DE41524F4}" srcOrd="8" destOrd="0" presId="urn:microsoft.com/office/officeart/2005/8/layout/StepDownProcess"/>
    <dgm:cxn modelId="{F316F2E2-0A17-CE45-9C18-A0856987118B}" type="presParOf" srcId="{2EF6043E-B8B4-F94D-A365-DC9DE41524F4}" destId="{86EBE34D-B77C-6D4D-A1AC-1081D1718171}" srcOrd="0" destOrd="0" presId="urn:microsoft.com/office/officeart/2005/8/layout/StepDownProcess"/>
    <dgm:cxn modelId="{20BE3397-DCC9-FC4D-9137-9AC7DFE7B893}" type="presParOf" srcId="{2EF6043E-B8B4-F94D-A365-DC9DE41524F4}" destId="{707A8504-49D3-6547-9104-ADCBE1C8E4B8}" srcOrd="1" destOrd="0" presId="urn:microsoft.com/office/officeart/2005/8/layout/StepDownProcess"/>
    <dgm:cxn modelId="{50EBDADB-9B8B-7044-B70E-F1CC10DF30CE}" type="presParOf" srcId="{2EF6043E-B8B4-F94D-A365-DC9DE41524F4}" destId="{ED8E8F8A-6FEF-1045-8461-7D1C2AC7CC3A}" srcOrd="2" destOrd="0" presId="urn:microsoft.com/office/officeart/2005/8/layout/StepDownProcess"/>
    <dgm:cxn modelId="{4C8388A1-1830-A04B-8990-56ABECDC5B9A}" type="presParOf" srcId="{F2488E90-467B-7942-9279-9B69D138A94A}" destId="{56B09177-D33A-8C44-B003-D67789D908B8}" srcOrd="9" destOrd="0" presId="urn:microsoft.com/office/officeart/2005/8/layout/StepDownProcess"/>
    <dgm:cxn modelId="{0058EA84-2F2A-0148-A994-8B00AE686BBD}" type="presParOf" srcId="{F2488E90-467B-7942-9279-9B69D138A94A}" destId="{60D535DF-201C-134C-90E6-A4E37DB410C4}" srcOrd="10" destOrd="0" presId="urn:microsoft.com/office/officeart/2005/8/layout/StepDownProcess"/>
    <dgm:cxn modelId="{AB077CA2-B33D-224D-8AF4-058501A97BD3}" type="presParOf" srcId="{60D535DF-201C-134C-90E6-A4E37DB410C4}" destId="{0BDBEFDE-B496-5B42-8083-0CC9A2F8629C}" srcOrd="0" destOrd="0" presId="urn:microsoft.com/office/officeart/2005/8/layout/StepDownProcess"/>
    <dgm:cxn modelId="{AE1DEB33-C87B-804A-A720-C70C1C3F770C}" type="presParOf" srcId="{60D535DF-201C-134C-90E6-A4E37DB410C4}" destId="{C5FF3B15-778D-794B-ADF6-6B9121C658CC}" srcOrd="1" destOrd="0" presId="urn:microsoft.com/office/officeart/2005/8/layout/StepDownProcess"/>
    <dgm:cxn modelId="{20BB4DB3-CD5A-7E44-9C27-DAF7B0E4026E}" type="presParOf" srcId="{60D535DF-201C-134C-90E6-A4E37DB410C4}" destId="{71067A29-09E6-BF41-96F4-324A1001F16A}" srcOrd="2" destOrd="0" presId="urn:microsoft.com/office/officeart/2005/8/layout/StepDownProcess"/>
    <dgm:cxn modelId="{73936EE5-2008-9647-908E-EFBB9B5E2790}" type="presParOf" srcId="{F2488E90-467B-7942-9279-9B69D138A94A}" destId="{68D650C4-6C8F-B54C-9B90-640D7F607BE3}" srcOrd="11" destOrd="0" presId="urn:microsoft.com/office/officeart/2005/8/layout/StepDownProcess"/>
    <dgm:cxn modelId="{0030158E-1E63-1A4A-89E2-E0B42039B472}" type="presParOf" srcId="{F2488E90-467B-7942-9279-9B69D138A94A}" destId="{A0090D7F-5F90-BB43-A043-47DD274760E9}" srcOrd="12" destOrd="0" presId="urn:microsoft.com/office/officeart/2005/8/layout/StepDownProcess"/>
    <dgm:cxn modelId="{1A7189DB-DA8B-9D42-AA77-5D60C9F89264}" type="presParOf" srcId="{A0090D7F-5F90-BB43-A043-47DD274760E9}" destId="{83E206FD-7B30-1848-B329-3D7C14312FC7}" srcOrd="0" destOrd="0" presId="urn:microsoft.com/office/officeart/2005/8/layout/StepDownProcess"/>
    <dgm:cxn modelId="{246E99CB-5E5D-5547-ABD2-DFFB98756B10}" type="presParOf" srcId="{A0090D7F-5F90-BB43-A043-47DD274760E9}" destId="{03493804-95FB-804D-A7F2-31574544ECFA}" srcOrd="1" destOrd="0" presId="urn:microsoft.com/office/officeart/2005/8/layout/StepDownProcess"/>
    <dgm:cxn modelId="{014D4431-3F99-204F-87C8-5E76C2A36832}" type="presParOf" srcId="{A0090D7F-5F90-BB43-A043-47DD274760E9}" destId="{E72CB715-ACDB-024F-AA24-42234B5BB037}" srcOrd="2" destOrd="0" presId="urn:microsoft.com/office/officeart/2005/8/layout/StepDownProcess"/>
    <dgm:cxn modelId="{1C597723-F2CE-F549-8114-E6B830CB965B}" type="presParOf" srcId="{F2488E90-467B-7942-9279-9B69D138A94A}" destId="{7F95B897-DB84-C54E-B83E-9A209FCE7682}" srcOrd="13" destOrd="0" presId="urn:microsoft.com/office/officeart/2005/8/layout/StepDownProcess"/>
    <dgm:cxn modelId="{332EB8BA-5660-6144-9B07-04D3E32AC546}" type="presParOf" srcId="{F2488E90-467B-7942-9279-9B69D138A94A}" destId="{0CDAFA45-6790-A746-893A-B03E71204120}" srcOrd="14" destOrd="0" presId="urn:microsoft.com/office/officeart/2005/8/layout/StepDownProcess"/>
    <dgm:cxn modelId="{1A388BCD-C048-D747-BCAB-C8C6153856B2}" type="presParOf" srcId="{0CDAFA45-6790-A746-893A-B03E71204120}" destId="{28F3DE5C-8E16-F145-9FE4-2FCE6E4787DC}" srcOrd="0" destOrd="0" presId="urn:microsoft.com/office/officeart/2005/8/layout/StepDownProcess"/>
    <dgm:cxn modelId="{4BC9933C-988A-6446-AC97-ECB5ABD6601E}" type="presParOf" srcId="{0CDAFA45-6790-A746-893A-B03E71204120}" destId="{912EB021-35EF-DF40-9985-A60B3B189DC2}" srcOrd="1" destOrd="0" presId="urn:microsoft.com/office/officeart/2005/8/layout/StepDownProcess"/>
    <dgm:cxn modelId="{32C11EF9-C342-D648-82F0-9CF11418ADC4}" type="presParOf" srcId="{0CDAFA45-6790-A746-893A-B03E71204120}" destId="{3F4E0582-4162-374A-A7D4-057F94B38CF7}" srcOrd="2" destOrd="0" presId="urn:microsoft.com/office/officeart/2005/8/layout/StepDownProcess"/>
    <dgm:cxn modelId="{BCCE482F-F5D4-3248-8B3F-9588388060BC}" type="presParOf" srcId="{F2488E90-467B-7942-9279-9B69D138A94A}" destId="{77E8B4E2-FED4-484B-967F-2E4254792ACB}" srcOrd="15" destOrd="0" presId="urn:microsoft.com/office/officeart/2005/8/layout/StepDownProcess"/>
    <dgm:cxn modelId="{F4997F88-1A03-6E4B-BB9E-6AEE97CC575D}" type="presParOf" srcId="{F2488E90-467B-7942-9279-9B69D138A94A}" destId="{697C3960-9478-1B4D-BF5C-4C61CE261EAE}" srcOrd="16" destOrd="0" presId="urn:microsoft.com/office/officeart/2005/8/layout/StepDownProcess"/>
    <dgm:cxn modelId="{0D127870-1CB2-A24C-95CD-79A0E12ACFA8}" type="presParOf" srcId="{697C3960-9478-1B4D-BF5C-4C61CE261EAE}" destId="{0BAD3CCB-576C-7E4D-8FD6-F92F188D1D68}" srcOrd="0" destOrd="0" presId="urn:microsoft.com/office/officeart/2005/8/layout/StepDownProcess"/>
    <dgm:cxn modelId="{2A6C497F-30B1-4845-807D-1C1581C934D3}" type="presParOf" srcId="{697C3960-9478-1B4D-BF5C-4C61CE261EAE}" destId="{20C156D0-86DC-094D-B02D-AA8B0C1580BE}" srcOrd="1" destOrd="0" presId="urn:microsoft.com/office/officeart/2005/8/layout/StepDownProcess"/>
    <dgm:cxn modelId="{68DD5410-A854-9345-9669-4AC029C8377F}" type="presParOf" srcId="{697C3960-9478-1B4D-BF5C-4C61CE261EAE}" destId="{1CC12A01-FAD4-7444-B953-15FB63261788}" srcOrd="2" destOrd="0" presId="urn:microsoft.com/office/officeart/2005/8/layout/StepDownProcess"/>
    <dgm:cxn modelId="{23F18FA7-C7C7-B44A-A8E0-D6C494F5CE2A}" type="presParOf" srcId="{F2488E90-467B-7942-9279-9B69D138A94A}" destId="{537C9F9D-0F08-724D-90A7-93A7F4F7BCE9}" srcOrd="17" destOrd="0" presId="urn:microsoft.com/office/officeart/2005/8/layout/StepDownProcess"/>
    <dgm:cxn modelId="{5153991F-84C9-3B40-9E0A-836C8FBFA303}" type="presParOf" srcId="{F2488E90-467B-7942-9279-9B69D138A94A}" destId="{0982D9E3-DB4B-9C47-844E-02555EA43C0C}" srcOrd="18" destOrd="0" presId="urn:microsoft.com/office/officeart/2005/8/layout/StepDownProcess"/>
    <dgm:cxn modelId="{4B580FB4-F00D-994C-A724-9AF1E946B4A3}" type="presParOf" srcId="{0982D9E3-DB4B-9C47-844E-02555EA43C0C}" destId="{C6250A00-D3B5-6045-A718-5BBDDE2CAD8B}" srcOrd="0" destOrd="0" presId="urn:microsoft.com/office/officeart/2005/8/layout/StepDownProcess"/>
    <dgm:cxn modelId="{87E7E6D9-04F6-974B-A99B-F184606D92C4}" type="presParOf" srcId="{0982D9E3-DB4B-9C47-844E-02555EA43C0C}" destId="{A9F20EC1-7542-7549-962F-84DBF7A43F00}" srcOrd="1" destOrd="0" presId="urn:microsoft.com/office/officeart/2005/8/layout/StepDownProcess"/>
    <dgm:cxn modelId="{F7E530CC-C6F4-3145-9ED3-64361300184B}" type="presParOf" srcId="{0982D9E3-DB4B-9C47-844E-02555EA43C0C}" destId="{7920AC5C-2827-AD45-8A71-9249485AEA4C}" srcOrd="2" destOrd="0" presId="urn:microsoft.com/office/officeart/2005/8/layout/StepDownProcess"/>
    <dgm:cxn modelId="{4579F327-5B12-1F4D-92A1-91932A491703}" type="presParOf" srcId="{F2488E90-467B-7942-9279-9B69D138A94A}" destId="{CA00C673-E58F-F94D-A8A6-954E7F90DB0C}" srcOrd="19" destOrd="0" presId="urn:microsoft.com/office/officeart/2005/8/layout/StepDownProcess"/>
    <dgm:cxn modelId="{2B5E57B7-8600-AF46-A779-524972E2EA14}" type="presParOf" srcId="{F2488E90-467B-7942-9279-9B69D138A94A}" destId="{FFEAC434-906D-CB45-BB03-02C8B4C87C1A}" srcOrd="20" destOrd="0" presId="urn:microsoft.com/office/officeart/2005/8/layout/StepDownProcess"/>
    <dgm:cxn modelId="{70E2C073-439B-7245-A114-8BA73BDCEF6B}" type="presParOf" srcId="{FFEAC434-906D-CB45-BB03-02C8B4C87C1A}" destId="{66B366C1-9432-414A-ADE0-9CCD7D4ED71A}" srcOrd="0" destOrd="0" presId="urn:microsoft.com/office/officeart/2005/8/layout/StepDownProcess"/>
    <dgm:cxn modelId="{23734E80-2EF6-1D49-8B27-51B4CF879CC8}" type="presParOf" srcId="{FFEAC434-906D-CB45-BB03-02C8B4C87C1A}" destId="{F795A756-236E-344D-AF2A-AABABBDABA7A}" srcOrd="1" destOrd="0" presId="urn:microsoft.com/office/officeart/2005/8/layout/StepDownProcess"/>
    <dgm:cxn modelId="{56C8CE1D-938E-574E-BEC4-D3F557F3519F}" type="presParOf" srcId="{FFEAC434-906D-CB45-BB03-02C8B4C87C1A}" destId="{5727F9DE-AB76-A849-9C0B-91AB505052B6}" srcOrd="2" destOrd="0" presId="urn:microsoft.com/office/officeart/2005/8/layout/StepDownProcess"/>
    <dgm:cxn modelId="{44208702-526D-F545-9B7B-EE023500F817}" type="presParOf" srcId="{F2488E90-467B-7942-9279-9B69D138A94A}" destId="{13016968-FC14-9647-8BC4-75A54F5C48EF}" srcOrd="21" destOrd="0" presId="urn:microsoft.com/office/officeart/2005/8/layout/StepDownProcess"/>
    <dgm:cxn modelId="{466DEB76-3661-9F41-8722-406EFC7C14F0}" type="presParOf" srcId="{F2488E90-467B-7942-9279-9B69D138A94A}" destId="{0BD0B58D-61DE-2742-8EF8-0B2BE2E9DBA4}" srcOrd="22" destOrd="0" presId="urn:microsoft.com/office/officeart/2005/8/layout/StepDownProcess"/>
    <dgm:cxn modelId="{CA8A7E03-EF16-D249-94A8-CE82D72B44F3}" type="presParOf" srcId="{0BD0B58D-61DE-2742-8EF8-0B2BE2E9DBA4}" destId="{41443BA2-2E39-CD47-BC46-45572875BA3F}" srcOrd="0" destOrd="0" presId="urn:microsoft.com/office/officeart/2005/8/layout/StepDownProcess"/>
    <dgm:cxn modelId="{7862D616-AC69-CF4A-8DA9-9B250F4ADB14}" type="presParOf" srcId="{0BD0B58D-61DE-2742-8EF8-0B2BE2E9DBA4}" destId="{B3F073CF-6087-7947-9513-F1930E3EB285}" srcOrd="1" destOrd="0" presId="urn:microsoft.com/office/officeart/2005/8/layout/StepDownProcess"/>
    <dgm:cxn modelId="{4E88B59B-4B83-3A42-8DC9-17A8CE9CB71C}" type="presParOf" srcId="{0BD0B58D-61DE-2742-8EF8-0B2BE2E9DBA4}" destId="{0B7E4924-880C-5F4D-8411-4E688F17F38E}" srcOrd="2" destOrd="0" presId="urn:microsoft.com/office/officeart/2005/8/layout/StepDownProcess"/>
    <dgm:cxn modelId="{36ABF147-2EAF-A44D-8AE2-80EAFB5C7CAB}" type="presParOf" srcId="{F2488E90-467B-7942-9279-9B69D138A94A}" destId="{2EBC159D-6263-FF41-9742-8CE70C649FDF}" srcOrd="23" destOrd="0" presId="urn:microsoft.com/office/officeart/2005/8/layout/StepDownProcess"/>
    <dgm:cxn modelId="{1A96FEC2-ACD9-DC4F-A3E1-541F383954F7}" type="presParOf" srcId="{F2488E90-467B-7942-9279-9B69D138A94A}" destId="{0988AD07-F3A2-5F4B-9D3C-916A006B733E}" srcOrd="24" destOrd="0" presId="urn:microsoft.com/office/officeart/2005/8/layout/StepDownProcess"/>
    <dgm:cxn modelId="{7BF74EC3-FA89-B54B-A69E-AA89FC5E30BF}" type="presParOf" srcId="{0988AD07-F3A2-5F4B-9D3C-916A006B733E}" destId="{1575B04F-5569-4644-B486-AFA50E780076}"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C82CF-BD2C-0747-A77E-C6B2D0B8D3DF}">
      <dsp:nvSpPr>
        <dsp:cNvPr id="0" name=""/>
        <dsp:cNvSpPr/>
      </dsp:nvSpPr>
      <dsp:spPr>
        <a:xfrm rot="5400000">
          <a:off x="592159" y="312438"/>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F560FB-499A-C345-9912-81F2C7AABA6B}">
      <dsp:nvSpPr>
        <dsp:cNvPr id="0" name=""/>
        <dsp:cNvSpPr/>
      </dsp:nvSpPr>
      <dsp:spPr>
        <a:xfrm>
          <a:off x="525322" y="32789"/>
          <a:ext cx="424679" cy="297261"/>
        </a:xfrm>
        <a:prstGeom prst="roundRect">
          <a:avLst>
            <a:gd name="adj" fmla="val 16670"/>
          </a:avLst>
        </a:prstGeom>
        <a:solidFill>
          <a:schemeClr val="accent4"/>
        </a:solidFill>
        <a:ln w="1587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3.0</a:t>
          </a:r>
        </a:p>
      </dsp:txBody>
      <dsp:txXfrm>
        <a:off x="539836" y="47303"/>
        <a:ext cx="395651" cy="268233"/>
      </dsp:txXfrm>
    </dsp:sp>
    <dsp:sp modelId="{33C758EB-C3CE-4D4C-8709-91F471DC5F2B}">
      <dsp:nvSpPr>
        <dsp:cNvPr id="0" name=""/>
        <dsp:cNvSpPr/>
      </dsp:nvSpPr>
      <dsp:spPr>
        <a:xfrm>
          <a:off x="950002" y="61139"/>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2C719E00-7159-F34B-9BFC-443C9E306383}">
      <dsp:nvSpPr>
        <dsp:cNvPr id="0" name=""/>
        <dsp:cNvSpPr/>
      </dsp:nvSpPr>
      <dsp:spPr>
        <a:xfrm rot="5400000">
          <a:off x="944264" y="646361"/>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0C16E-3086-5B4D-8058-371ABA67F973}">
      <dsp:nvSpPr>
        <dsp:cNvPr id="0" name=""/>
        <dsp:cNvSpPr/>
      </dsp:nvSpPr>
      <dsp:spPr>
        <a:xfrm>
          <a:off x="877427" y="366712"/>
          <a:ext cx="424679" cy="297261"/>
        </a:xfrm>
        <a:prstGeom prst="roundRect">
          <a:avLst>
            <a:gd name="adj" fmla="val 16670"/>
          </a:avLst>
        </a:prstGeom>
        <a:solidFill>
          <a:schemeClr val="accent4"/>
        </a:solidFill>
        <a:ln w="1587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3.1</a:t>
          </a:r>
        </a:p>
      </dsp:txBody>
      <dsp:txXfrm>
        <a:off x="891941" y="381226"/>
        <a:ext cx="395651" cy="268233"/>
      </dsp:txXfrm>
    </dsp:sp>
    <dsp:sp modelId="{F11436D9-6D30-EC4F-8519-BE8DCFF3A1E3}">
      <dsp:nvSpPr>
        <dsp:cNvPr id="0" name=""/>
        <dsp:cNvSpPr/>
      </dsp:nvSpPr>
      <dsp:spPr>
        <a:xfrm>
          <a:off x="1302106" y="395062"/>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A62381B9-078D-4442-81F2-83A768AE6AFE}">
      <dsp:nvSpPr>
        <dsp:cNvPr id="0" name=""/>
        <dsp:cNvSpPr/>
      </dsp:nvSpPr>
      <dsp:spPr>
        <a:xfrm rot="5400000">
          <a:off x="1296368" y="980285"/>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72923-DD5B-0548-BCBF-27C687247C8B}">
      <dsp:nvSpPr>
        <dsp:cNvPr id="0" name=""/>
        <dsp:cNvSpPr/>
      </dsp:nvSpPr>
      <dsp:spPr>
        <a:xfrm>
          <a:off x="1229531" y="700635"/>
          <a:ext cx="424679" cy="297261"/>
        </a:xfrm>
        <a:prstGeom prst="roundRect">
          <a:avLst>
            <a:gd name="adj" fmla="val 16670"/>
          </a:avLst>
        </a:prstGeom>
        <a:solidFill>
          <a:schemeClr val="accent4"/>
        </a:solidFill>
        <a:ln w="1587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3.2</a:t>
          </a:r>
        </a:p>
      </dsp:txBody>
      <dsp:txXfrm>
        <a:off x="1244045" y="715149"/>
        <a:ext cx="395651" cy="268233"/>
      </dsp:txXfrm>
    </dsp:sp>
    <dsp:sp modelId="{30DF47E8-588D-2E46-B467-A68A392F0E05}">
      <dsp:nvSpPr>
        <dsp:cNvPr id="0" name=""/>
        <dsp:cNvSpPr/>
      </dsp:nvSpPr>
      <dsp:spPr>
        <a:xfrm>
          <a:off x="1654210" y="728985"/>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65271FCE-3F8C-574C-828F-C7E7040184CC}">
      <dsp:nvSpPr>
        <dsp:cNvPr id="0" name=""/>
        <dsp:cNvSpPr/>
      </dsp:nvSpPr>
      <dsp:spPr>
        <a:xfrm rot="5400000">
          <a:off x="1648472" y="1314208"/>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F7B7CA-DDD7-384C-A249-6AF89DEB4AF2}">
      <dsp:nvSpPr>
        <dsp:cNvPr id="0" name=""/>
        <dsp:cNvSpPr/>
      </dsp:nvSpPr>
      <dsp:spPr>
        <a:xfrm>
          <a:off x="1581635" y="1034558"/>
          <a:ext cx="424679" cy="297261"/>
        </a:xfrm>
        <a:prstGeom prst="roundRect">
          <a:avLst>
            <a:gd name="adj" fmla="val 16670"/>
          </a:avLst>
        </a:prstGeom>
        <a:solidFill>
          <a:schemeClr val="accent4"/>
        </a:solidFill>
        <a:ln w="1587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3.3</a:t>
          </a:r>
        </a:p>
      </dsp:txBody>
      <dsp:txXfrm>
        <a:off x="1596149" y="1049072"/>
        <a:ext cx="395651" cy="268233"/>
      </dsp:txXfrm>
    </dsp:sp>
    <dsp:sp modelId="{9755D797-65D9-9747-A403-0E4F56B9812A}">
      <dsp:nvSpPr>
        <dsp:cNvPr id="0" name=""/>
        <dsp:cNvSpPr/>
      </dsp:nvSpPr>
      <dsp:spPr>
        <a:xfrm>
          <a:off x="2006315" y="1062909"/>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86EBE34D-B77C-6D4D-A1AC-1081D1718171}">
      <dsp:nvSpPr>
        <dsp:cNvPr id="0" name=""/>
        <dsp:cNvSpPr/>
      </dsp:nvSpPr>
      <dsp:spPr>
        <a:xfrm rot="5400000">
          <a:off x="2000577" y="1648131"/>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7A8504-49D3-6547-9104-ADCBE1C8E4B8}">
      <dsp:nvSpPr>
        <dsp:cNvPr id="0" name=""/>
        <dsp:cNvSpPr/>
      </dsp:nvSpPr>
      <dsp:spPr>
        <a:xfrm>
          <a:off x="1933740" y="1368481"/>
          <a:ext cx="424679" cy="297261"/>
        </a:xfrm>
        <a:prstGeom prst="roundRect">
          <a:avLst>
            <a:gd name="adj" fmla="val 16670"/>
          </a:avLst>
        </a:prstGeom>
        <a:solidFill>
          <a:schemeClr val="accent2"/>
        </a:solidFill>
        <a:ln w="15875"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3.4</a:t>
          </a:r>
        </a:p>
      </dsp:txBody>
      <dsp:txXfrm>
        <a:off x="1948254" y="1382995"/>
        <a:ext cx="395651" cy="268233"/>
      </dsp:txXfrm>
    </dsp:sp>
    <dsp:sp modelId="{ED8E8F8A-6FEF-1045-8461-7D1C2AC7CC3A}">
      <dsp:nvSpPr>
        <dsp:cNvPr id="0" name=""/>
        <dsp:cNvSpPr/>
      </dsp:nvSpPr>
      <dsp:spPr>
        <a:xfrm>
          <a:off x="2358419" y="1396832"/>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0BDBEFDE-B496-5B42-8083-0CC9A2F8629C}">
      <dsp:nvSpPr>
        <dsp:cNvPr id="0" name=""/>
        <dsp:cNvSpPr/>
      </dsp:nvSpPr>
      <dsp:spPr>
        <a:xfrm rot="5400000">
          <a:off x="2352681" y="1982054"/>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F3B15-778D-794B-ADF6-6B9121C658CC}">
      <dsp:nvSpPr>
        <dsp:cNvPr id="0" name=""/>
        <dsp:cNvSpPr/>
      </dsp:nvSpPr>
      <dsp:spPr>
        <a:xfrm>
          <a:off x="2285844" y="1702404"/>
          <a:ext cx="424679" cy="297261"/>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3.5</a:t>
          </a:r>
        </a:p>
      </dsp:txBody>
      <dsp:txXfrm>
        <a:off x="2300358" y="1716918"/>
        <a:ext cx="395651" cy="268233"/>
      </dsp:txXfrm>
    </dsp:sp>
    <dsp:sp modelId="{71067A29-09E6-BF41-96F4-324A1001F16A}">
      <dsp:nvSpPr>
        <dsp:cNvPr id="0" name=""/>
        <dsp:cNvSpPr/>
      </dsp:nvSpPr>
      <dsp:spPr>
        <a:xfrm>
          <a:off x="2710523" y="1730755"/>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83E206FD-7B30-1848-B329-3D7C14312FC7}">
      <dsp:nvSpPr>
        <dsp:cNvPr id="0" name=""/>
        <dsp:cNvSpPr/>
      </dsp:nvSpPr>
      <dsp:spPr>
        <a:xfrm rot="5400000">
          <a:off x="2704785" y="2315977"/>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493804-95FB-804D-A7F2-31574544ECFA}">
      <dsp:nvSpPr>
        <dsp:cNvPr id="0" name=""/>
        <dsp:cNvSpPr/>
      </dsp:nvSpPr>
      <dsp:spPr>
        <a:xfrm>
          <a:off x="2637948" y="2036327"/>
          <a:ext cx="424679" cy="297261"/>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3.6</a:t>
          </a:r>
        </a:p>
      </dsp:txBody>
      <dsp:txXfrm>
        <a:off x="2652462" y="2050841"/>
        <a:ext cx="395651" cy="268233"/>
      </dsp:txXfrm>
    </dsp:sp>
    <dsp:sp modelId="{E72CB715-ACDB-024F-AA24-42234B5BB037}">
      <dsp:nvSpPr>
        <dsp:cNvPr id="0" name=""/>
        <dsp:cNvSpPr/>
      </dsp:nvSpPr>
      <dsp:spPr>
        <a:xfrm>
          <a:off x="3062628" y="2064678"/>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28F3DE5C-8E16-F145-9FE4-2FCE6E4787DC}">
      <dsp:nvSpPr>
        <dsp:cNvPr id="0" name=""/>
        <dsp:cNvSpPr/>
      </dsp:nvSpPr>
      <dsp:spPr>
        <a:xfrm rot="5400000">
          <a:off x="3056890" y="2649900"/>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2EB021-35EF-DF40-9985-A60B3B189DC2}">
      <dsp:nvSpPr>
        <dsp:cNvPr id="0" name=""/>
        <dsp:cNvSpPr/>
      </dsp:nvSpPr>
      <dsp:spPr>
        <a:xfrm>
          <a:off x="2990053" y="2370250"/>
          <a:ext cx="424679" cy="297261"/>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3.7</a:t>
          </a:r>
        </a:p>
      </dsp:txBody>
      <dsp:txXfrm>
        <a:off x="3004567" y="2384764"/>
        <a:ext cx="395651" cy="268233"/>
      </dsp:txXfrm>
    </dsp:sp>
    <dsp:sp modelId="{3F4E0582-4162-374A-A7D4-057F94B38CF7}">
      <dsp:nvSpPr>
        <dsp:cNvPr id="0" name=""/>
        <dsp:cNvSpPr/>
      </dsp:nvSpPr>
      <dsp:spPr>
        <a:xfrm>
          <a:off x="3414732" y="2398601"/>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0BAD3CCB-576C-7E4D-8FD6-F92F188D1D68}">
      <dsp:nvSpPr>
        <dsp:cNvPr id="0" name=""/>
        <dsp:cNvSpPr/>
      </dsp:nvSpPr>
      <dsp:spPr>
        <a:xfrm rot="5400000">
          <a:off x="3408994" y="2983823"/>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C156D0-86DC-094D-B02D-AA8B0C1580BE}">
      <dsp:nvSpPr>
        <dsp:cNvPr id="0" name=""/>
        <dsp:cNvSpPr/>
      </dsp:nvSpPr>
      <dsp:spPr>
        <a:xfrm>
          <a:off x="3342157" y="2704173"/>
          <a:ext cx="424679" cy="297261"/>
        </a:xfrm>
        <a:prstGeom prst="roundRect">
          <a:avLst>
            <a:gd name="adj" fmla="val 1667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3.8</a:t>
          </a:r>
        </a:p>
      </dsp:txBody>
      <dsp:txXfrm>
        <a:off x="3356671" y="2718687"/>
        <a:ext cx="395651" cy="268233"/>
      </dsp:txXfrm>
    </dsp:sp>
    <dsp:sp modelId="{1CC12A01-FAD4-7444-B953-15FB63261788}">
      <dsp:nvSpPr>
        <dsp:cNvPr id="0" name=""/>
        <dsp:cNvSpPr/>
      </dsp:nvSpPr>
      <dsp:spPr>
        <a:xfrm>
          <a:off x="3766836" y="2732524"/>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C6250A00-D3B5-6045-A718-5BBDDE2CAD8B}">
      <dsp:nvSpPr>
        <dsp:cNvPr id="0" name=""/>
        <dsp:cNvSpPr/>
      </dsp:nvSpPr>
      <dsp:spPr>
        <a:xfrm rot="5400000">
          <a:off x="3761098" y="3317746"/>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F20EC1-7542-7549-962F-84DBF7A43F00}">
      <dsp:nvSpPr>
        <dsp:cNvPr id="0" name=""/>
        <dsp:cNvSpPr/>
      </dsp:nvSpPr>
      <dsp:spPr>
        <a:xfrm>
          <a:off x="3694261" y="3038096"/>
          <a:ext cx="424679" cy="297261"/>
        </a:xfrm>
        <a:prstGeom prst="roundRect">
          <a:avLst>
            <a:gd name="adj" fmla="val 1667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3.9</a:t>
          </a:r>
        </a:p>
      </dsp:txBody>
      <dsp:txXfrm>
        <a:off x="3708775" y="3052610"/>
        <a:ext cx="395651" cy="268233"/>
      </dsp:txXfrm>
    </dsp:sp>
    <dsp:sp modelId="{7920AC5C-2827-AD45-8A71-9249485AEA4C}">
      <dsp:nvSpPr>
        <dsp:cNvPr id="0" name=""/>
        <dsp:cNvSpPr/>
      </dsp:nvSpPr>
      <dsp:spPr>
        <a:xfrm>
          <a:off x="4118941" y="3066447"/>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66B366C1-9432-414A-ADE0-9CCD7D4ED71A}">
      <dsp:nvSpPr>
        <dsp:cNvPr id="0" name=""/>
        <dsp:cNvSpPr/>
      </dsp:nvSpPr>
      <dsp:spPr>
        <a:xfrm rot="5400000">
          <a:off x="4113203" y="3651669"/>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95A756-236E-344D-AF2A-AABABBDABA7A}">
      <dsp:nvSpPr>
        <dsp:cNvPr id="0" name=""/>
        <dsp:cNvSpPr/>
      </dsp:nvSpPr>
      <dsp:spPr>
        <a:xfrm>
          <a:off x="4046366" y="3372019"/>
          <a:ext cx="424679" cy="297261"/>
        </a:xfrm>
        <a:prstGeom prst="roundRect">
          <a:avLst>
            <a:gd name="adj" fmla="val 1667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3.10</a:t>
          </a:r>
        </a:p>
      </dsp:txBody>
      <dsp:txXfrm>
        <a:off x="4060880" y="3386533"/>
        <a:ext cx="395651" cy="268233"/>
      </dsp:txXfrm>
    </dsp:sp>
    <dsp:sp modelId="{5727F9DE-AB76-A849-9C0B-91AB505052B6}">
      <dsp:nvSpPr>
        <dsp:cNvPr id="0" name=""/>
        <dsp:cNvSpPr/>
      </dsp:nvSpPr>
      <dsp:spPr>
        <a:xfrm>
          <a:off x="4471045" y="3400370"/>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41443BA2-2E39-CD47-BC46-45572875BA3F}">
      <dsp:nvSpPr>
        <dsp:cNvPr id="0" name=""/>
        <dsp:cNvSpPr/>
      </dsp:nvSpPr>
      <dsp:spPr>
        <a:xfrm rot="5400000">
          <a:off x="4465307" y="3985592"/>
          <a:ext cx="252273" cy="287203"/>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073CF-6087-7947-9513-F1930E3EB285}">
      <dsp:nvSpPr>
        <dsp:cNvPr id="0" name=""/>
        <dsp:cNvSpPr/>
      </dsp:nvSpPr>
      <dsp:spPr>
        <a:xfrm>
          <a:off x="4398470" y="3705942"/>
          <a:ext cx="424679" cy="297261"/>
        </a:xfrm>
        <a:prstGeom prst="roundRect">
          <a:avLst>
            <a:gd name="adj" fmla="val 16670"/>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3.11</a:t>
          </a:r>
        </a:p>
      </dsp:txBody>
      <dsp:txXfrm>
        <a:off x="4412984" y="3720456"/>
        <a:ext cx="395651" cy="268233"/>
      </dsp:txXfrm>
    </dsp:sp>
    <dsp:sp modelId="{0B7E4924-880C-5F4D-8411-4E688F17F38E}">
      <dsp:nvSpPr>
        <dsp:cNvPr id="0" name=""/>
        <dsp:cNvSpPr/>
      </dsp:nvSpPr>
      <dsp:spPr>
        <a:xfrm>
          <a:off x="4823149" y="3734293"/>
          <a:ext cx="308871" cy="240260"/>
        </a:xfrm>
        <a:prstGeom prst="rect">
          <a:avLst/>
        </a:prstGeom>
        <a:noFill/>
        <a:ln>
          <a:noFill/>
        </a:ln>
        <a:effectLst/>
      </dsp:spPr>
      <dsp:style>
        <a:lnRef idx="0">
          <a:scrgbClr r="0" g="0" b="0"/>
        </a:lnRef>
        <a:fillRef idx="0">
          <a:scrgbClr r="0" g="0" b="0"/>
        </a:fillRef>
        <a:effectRef idx="0">
          <a:scrgbClr r="0" g="0" b="0"/>
        </a:effectRef>
        <a:fontRef idx="minor"/>
      </dsp:style>
    </dsp:sp>
    <dsp:sp modelId="{1575B04F-5569-4644-B486-AFA50E780076}">
      <dsp:nvSpPr>
        <dsp:cNvPr id="0" name=""/>
        <dsp:cNvSpPr/>
      </dsp:nvSpPr>
      <dsp:spPr>
        <a:xfrm>
          <a:off x="4750574" y="4039866"/>
          <a:ext cx="424679" cy="297261"/>
        </a:xfrm>
        <a:prstGeom prst="roundRect">
          <a:avLst>
            <a:gd name="adj" fmla="val 16670"/>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3.12</a:t>
          </a:r>
        </a:p>
      </dsp:txBody>
      <dsp:txXfrm>
        <a:off x="4765088" y="4054380"/>
        <a:ext cx="395651" cy="26823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37e73d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37e73d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E79B7713-10DF-4C74-CC9A-61D9E9E4FFB9}"/>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5A636D55-0987-033D-1E21-C04F245CE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2C137B4D-F698-A455-CE6C-896B286281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24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A79C2CE-731F-E96D-5392-3A93D6B5DEDA}"/>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B61A8B9C-AD07-61E9-59A1-CEAE6AD253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9B1EA0EA-2503-F33A-EB2E-2D3491B60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31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5299C1D5-7302-E7AA-2016-8120E9ED90FE}"/>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803B2197-2D52-45BC-220F-CBD5AF7C4F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7D3EFD58-D66F-9C9D-8B5E-2C94475037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316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154FA4F-06D5-E34D-CB26-A3512F59D334}"/>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F8ED0479-AF64-AA84-048B-16EFD607D1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CF0868B4-3ADB-6E1E-C8D5-78EE9ED0D0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21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A30B0DD4-4DB9-B8E9-2C1A-6E420162C002}"/>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7A7D13F7-814E-7875-2933-6786BE15E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58026D6D-09E6-118E-0900-EA33820274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70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7B227DE8-4F7A-6A3F-0BC9-8661E1E5C585}"/>
            </a:ext>
          </a:extLst>
        </p:cNvPr>
        <p:cNvGrpSpPr/>
        <p:nvPr/>
      </p:nvGrpSpPr>
      <p:grpSpPr>
        <a:xfrm>
          <a:off x="0" y="0"/>
          <a:ext cx="0" cy="0"/>
          <a:chOff x="0" y="0"/>
          <a:chExt cx="0" cy="0"/>
        </a:xfrm>
      </p:grpSpPr>
      <p:sp>
        <p:nvSpPr>
          <p:cNvPr id="207" name="Google Shape;207;gd37e73d60d_0_141:notes">
            <a:extLst>
              <a:ext uri="{FF2B5EF4-FFF2-40B4-BE49-F238E27FC236}">
                <a16:creationId xmlns:a16="http://schemas.microsoft.com/office/drawing/2014/main" id="{9C5EB2F0-66DB-DE97-DFC1-83E91A0A2D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37e73d60d_0_141:notes">
            <a:extLst>
              <a:ext uri="{FF2B5EF4-FFF2-40B4-BE49-F238E27FC236}">
                <a16:creationId xmlns:a16="http://schemas.microsoft.com/office/drawing/2014/main" id="{E2E33AC6-F315-3F1F-FAE1-1A5589EC3D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400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09DA32D9-7BA6-2A03-45E9-299080A63194}"/>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2AB092D4-BB0A-A013-1FB3-967CE14D7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0CE679A0-E976-A2D3-960C-D573E826B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670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BF09D04-8981-9A02-A60A-F62459B418A0}"/>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B03DB26B-962B-2EF7-E8AA-BC07E9C29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D8A53109-2D54-E64B-8D21-AFA09F02CD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27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9B6ED828-7111-2240-14D7-C9769F971A8A}"/>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CD96DAD5-1EAA-2111-1AC3-D6A6B13EB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781D04AF-97B7-CC29-43C2-1F31E225F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66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9FE98B1D-B5F8-C656-96CA-048EB431E0BB}"/>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C7387249-5F98-A2B6-07DF-B1CB840EF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11A95781-8ABD-8DAD-18F2-257673812D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64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37e73d60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869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2F873965-2157-F698-D2BA-DCB2C4F1A306}"/>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B28E57FF-CA8F-0453-8264-08C60CA75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809B64D3-74B0-9771-1714-D1DE3337D3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013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D4AAA30F-515E-1CCA-C9C0-04103E4E1878}"/>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00F5CB84-E958-F239-504E-B241F84CA6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3E074F82-775E-4340-32C4-FEFB7F7186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8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6D0BA2B8-FAF4-F804-6D90-ED4D1FDECC64}"/>
            </a:ext>
          </a:extLst>
        </p:cNvPr>
        <p:cNvGrpSpPr/>
        <p:nvPr/>
      </p:nvGrpSpPr>
      <p:grpSpPr>
        <a:xfrm>
          <a:off x="0" y="0"/>
          <a:ext cx="0" cy="0"/>
          <a:chOff x="0" y="0"/>
          <a:chExt cx="0" cy="0"/>
        </a:xfrm>
      </p:grpSpPr>
      <p:sp>
        <p:nvSpPr>
          <p:cNvPr id="207" name="Google Shape;207;gd37e73d60d_0_141:notes">
            <a:extLst>
              <a:ext uri="{FF2B5EF4-FFF2-40B4-BE49-F238E27FC236}">
                <a16:creationId xmlns:a16="http://schemas.microsoft.com/office/drawing/2014/main" id="{EE175172-1DA8-9819-0310-A1E850A43A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37e73d60d_0_141:notes">
            <a:extLst>
              <a:ext uri="{FF2B5EF4-FFF2-40B4-BE49-F238E27FC236}">
                <a16:creationId xmlns:a16="http://schemas.microsoft.com/office/drawing/2014/main" id="{EB500AE2-8B6C-F333-A7CA-39743DF7F2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114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DA810E9-78A7-069F-9903-3D1C9BEF47A8}"/>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F190841A-461F-EEEA-298E-EC57D89CA8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58A0C115-EAD3-B69F-E4E1-4A513105AB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101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F2D07371-7080-C07B-B356-F9F5FCA959D7}"/>
            </a:ext>
          </a:extLst>
        </p:cNvPr>
        <p:cNvGrpSpPr/>
        <p:nvPr/>
      </p:nvGrpSpPr>
      <p:grpSpPr>
        <a:xfrm>
          <a:off x="0" y="0"/>
          <a:ext cx="0" cy="0"/>
          <a:chOff x="0" y="0"/>
          <a:chExt cx="0" cy="0"/>
        </a:xfrm>
      </p:grpSpPr>
      <p:sp>
        <p:nvSpPr>
          <p:cNvPr id="207" name="Google Shape;207;gd37e73d60d_0_141:notes">
            <a:extLst>
              <a:ext uri="{FF2B5EF4-FFF2-40B4-BE49-F238E27FC236}">
                <a16:creationId xmlns:a16="http://schemas.microsoft.com/office/drawing/2014/main" id="{4697301A-4E71-CB87-12EA-222C37532B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37e73d60d_0_141:notes">
            <a:extLst>
              <a:ext uri="{FF2B5EF4-FFF2-40B4-BE49-F238E27FC236}">
                <a16:creationId xmlns:a16="http://schemas.microsoft.com/office/drawing/2014/main" id="{5143AECE-67AA-C49E-2590-D3F21CEDAB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181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5307D5FD-B345-340A-843B-C376E65D639B}"/>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B417D91C-EFF8-0C39-5E45-D4F0241445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2194BD37-A279-BA14-DCF3-EB6AACFEAF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2328"/>
                </a:solidFill>
                <a:effectLst/>
                <a:latin typeface="Tw Cen MT (Body)"/>
              </a:rPr>
              <a:t>2min on cold cache, 18s on warm cache</a:t>
            </a:r>
          </a:p>
          <a:p>
            <a:pPr algn="l"/>
            <a:r>
              <a:rPr lang="en-US" dirty="0">
                <a:solidFill>
                  <a:srgbClr val="1F2328"/>
                </a:solidFill>
                <a:latin typeface="Tw Cen MT (Body)"/>
              </a:rPr>
              <a:t>1min on cold cache, 100ms on warm cache</a:t>
            </a:r>
            <a:endParaRPr lang="en-US" b="0" i="0" dirty="0">
              <a:solidFill>
                <a:srgbClr val="1F2328"/>
              </a:solidFill>
              <a:effectLst/>
              <a:latin typeface="Tw Cen MT (Body)"/>
            </a:endParaRPr>
          </a:p>
          <a:p>
            <a:br>
              <a:rPr lang="en-US" dirty="0"/>
            </a:br>
            <a:endParaRPr lang="en-I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5490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B5E28CF-3CFA-3D32-87A4-137D2407401D}"/>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4930557A-4B61-4207-CAE9-FE975786D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6C6314DA-5AFA-07AD-9FA6-495C77DCF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2328"/>
                </a:solidFill>
                <a:effectLst/>
                <a:latin typeface="Tw Cen MT (Body)"/>
              </a:rPr>
              <a:t>2min on cold cache, 18s on warm cache</a:t>
            </a:r>
          </a:p>
          <a:p>
            <a:pPr algn="l"/>
            <a:r>
              <a:rPr lang="en-US" dirty="0">
                <a:solidFill>
                  <a:srgbClr val="1F2328"/>
                </a:solidFill>
                <a:latin typeface="Tw Cen MT (Body)"/>
              </a:rPr>
              <a:t>1min on cold cache, 100ms on warm cache</a:t>
            </a:r>
            <a:endParaRPr lang="en-US" b="0" i="0" dirty="0">
              <a:solidFill>
                <a:srgbClr val="1F2328"/>
              </a:solidFill>
              <a:effectLst/>
              <a:latin typeface="Tw Cen MT (Body)"/>
            </a:endParaRPr>
          </a:p>
          <a:p>
            <a:br>
              <a:rPr lang="en-US" dirty="0"/>
            </a:br>
            <a:endParaRPr lang="en-I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779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6CD61E94-A8CE-1B38-E91F-05CDDA5EB0FD}"/>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483EE827-D39B-5616-9530-75E9BC3DC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6A133A7B-31E2-D593-94FD-2E0D3E9584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2328"/>
                </a:solidFill>
                <a:effectLst/>
                <a:latin typeface="Tw Cen MT (Body)"/>
              </a:rPr>
              <a:t>2min on cold cache, 18s on warm cache</a:t>
            </a:r>
          </a:p>
          <a:p>
            <a:pPr algn="l"/>
            <a:r>
              <a:rPr lang="en-US" dirty="0">
                <a:solidFill>
                  <a:srgbClr val="1F2328"/>
                </a:solidFill>
                <a:latin typeface="Tw Cen MT (Body)"/>
              </a:rPr>
              <a:t>1min on cold cache, 100ms on warm cache</a:t>
            </a:r>
            <a:endParaRPr lang="en-US" b="0" i="0" dirty="0">
              <a:solidFill>
                <a:srgbClr val="1F2328"/>
              </a:solidFill>
              <a:effectLst/>
              <a:latin typeface="Tw Cen MT (Body)"/>
            </a:endParaRPr>
          </a:p>
          <a:p>
            <a:br>
              <a:rPr lang="en-US" dirty="0"/>
            </a:br>
            <a:endParaRPr lang="en-I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5500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0B4EF02-5ADC-8BD5-D559-04EFB8161E9D}"/>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87244D01-A9A1-052A-32C3-42A7C3232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B88921C6-384B-591C-1AD7-E3A4E5977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0008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1212E08-D2E5-BF7D-28A3-BD89F68922EB}"/>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7027C095-9641-E6B5-8AEF-32EF35FE8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A5518A7B-5D0D-E060-8F43-3C110B9DB1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69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37e73d60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75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46FD2D9C-4FC4-507C-2253-E87E5D1C891E}"/>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7B3BDBF1-45DF-FEA6-5C4F-5F5825BEA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74BD61CE-A953-E8A8-F45D-ECEC67CAB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2561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1180E52-ECB8-21C5-E809-0AC3D72C659D}"/>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E107D9C2-1FB4-FF7C-FB9A-37B9F5A6E1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C43328D5-3278-A833-848E-B21E5BCF0B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538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6190E31C-BEDD-D656-F5B1-0EE30025B5E5}"/>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8E085190-AEB1-1638-43A3-93DE17AA86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3B43D425-CD06-19B8-AD9E-A2F0F87FC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201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F3891D4-F220-70A7-F775-6BADD071DECB}"/>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C3A49E0E-0826-AD8F-1994-1141500D3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0F08E147-0D2A-0E56-C4E9-82052032E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34155"/>
                </a:solidFill>
                <a:effectLst/>
                <a:latin typeface="ui-sans-serif"/>
              </a:rPr>
              <a:t>The first line tells </a:t>
            </a:r>
            <a:r>
              <a:rPr lang="en-US" b="0" i="1" dirty="0">
                <a:solidFill>
                  <a:srgbClr val="334155"/>
                </a:solidFill>
                <a:effectLst/>
                <a:latin typeface="ui-sans-serif"/>
              </a:rPr>
              <a:t>tox</a:t>
            </a:r>
            <a:r>
              <a:rPr lang="en-US" b="0" i="0" dirty="0">
                <a:solidFill>
                  <a:srgbClr val="334155"/>
                </a:solidFill>
                <a:effectLst/>
                <a:latin typeface="ui-sans-serif"/>
              </a:rPr>
              <a:t> to build and install wheels instead of source distributions, and the second line tells it to share the same </a:t>
            </a:r>
            <a:r>
              <a:rPr lang="en-US" b="0" i="1" dirty="0">
                <a:solidFill>
                  <a:srgbClr val="334155"/>
                </a:solidFill>
                <a:effectLst/>
                <a:latin typeface="ui-sans-serif"/>
              </a:rPr>
              <a:t>build</a:t>
            </a:r>
            <a:r>
              <a:rPr lang="en-US" b="0" i="0" dirty="0">
                <a:solidFill>
                  <a:srgbClr val="334155"/>
                </a:solidFill>
                <a:effectLst/>
                <a:latin typeface="ui-sans-serif"/>
              </a:rPr>
              <a:t> environment – and thus wheel – across all </a:t>
            </a:r>
            <a:r>
              <a:rPr lang="en-US" b="0" i="1" dirty="0">
                <a:solidFill>
                  <a:srgbClr val="334155"/>
                </a:solidFill>
                <a:effectLst/>
                <a:latin typeface="ui-sans-serif"/>
              </a:rPr>
              <a:t>tox</a:t>
            </a:r>
            <a:r>
              <a:rPr lang="en-US" b="0" i="0" dirty="0">
                <a:solidFill>
                  <a:srgbClr val="334155"/>
                </a:solidFill>
                <a:effectLst/>
                <a:latin typeface="ui-sans-serif"/>
              </a:rPr>
              <a:t> environments.</a:t>
            </a:r>
          </a:p>
          <a:p>
            <a:br>
              <a:rPr lang="en-US" dirty="0"/>
            </a:br>
            <a:endParaRPr dirty="0"/>
          </a:p>
        </p:txBody>
      </p:sp>
    </p:spTree>
    <p:extLst>
      <p:ext uri="{BB962C8B-B14F-4D97-AF65-F5344CB8AC3E}">
        <p14:creationId xmlns:p14="http://schemas.microsoft.com/office/powerpoint/2010/main" val="516344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D6E0AFDF-7F2B-B9CB-BEAD-B810734E9F22}"/>
            </a:ext>
          </a:extLst>
        </p:cNvPr>
        <p:cNvGrpSpPr/>
        <p:nvPr/>
      </p:nvGrpSpPr>
      <p:grpSpPr>
        <a:xfrm>
          <a:off x="0" y="0"/>
          <a:ext cx="0" cy="0"/>
          <a:chOff x="0" y="0"/>
          <a:chExt cx="0" cy="0"/>
        </a:xfrm>
      </p:grpSpPr>
      <p:sp>
        <p:nvSpPr>
          <p:cNvPr id="207" name="Google Shape;207;gd37e73d60d_0_141:notes">
            <a:extLst>
              <a:ext uri="{FF2B5EF4-FFF2-40B4-BE49-F238E27FC236}">
                <a16:creationId xmlns:a16="http://schemas.microsoft.com/office/drawing/2014/main" id="{A8E41EF6-589C-CCAE-402C-6F2690B9CC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37e73d60d_0_141:notes">
            <a:extLst>
              <a:ext uri="{FF2B5EF4-FFF2-40B4-BE49-F238E27FC236}">
                <a16:creationId xmlns:a16="http://schemas.microsoft.com/office/drawing/2014/main" id="{AC7D5780-6843-A6BA-AAC5-2B7F915D9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28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698C73D-F270-C6B6-7480-C1711F0692EE}"/>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8660E642-4310-491F-CDFF-73FB4F175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0726DFCF-C73D-7099-E229-6F1443C4E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45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912170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37e73d60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786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582F3A6-A7BB-311A-0124-48EE1D7A1C50}"/>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B59420BD-436B-B5AC-D0CE-FBE885713B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01AFAAC5-7E5E-81E0-FBA4-8EC80A38E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1F2328"/>
                </a:solidFill>
                <a:effectLst/>
                <a:latin typeface="Alliance No.1"/>
              </a:rPr>
              <a:t>JavaScript still ranks first for code pushes alone.</a:t>
            </a:r>
            <a:r>
              <a:rPr lang="en-US" b="0" i="0" dirty="0">
                <a:solidFill>
                  <a:srgbClr val="1F2328"/>
                </a:solidFill>
                <a:effectLst/>
                <a:latin typeface="Alliance No.1"/>
              </a:rPr>
              <a:t> </a:t>
            </a:r>
          </a:p>
          <a:p>
            <a:pPr marL="0" lvl="0" indent="0" algn="l" rtl="0">
              <a:spcBef>
                <a:spcPts val="0"/>
              </a:spcBef>
              <a:spcAft>
                <a:spcPts val="0"/>
              </a:spcAft>
              <a:buNone/>
            </a:pPr>
            <a:r>
              <a:rPr lang="en-US" b="1" i="0" dirty="0">
                <a:solidFill>
                  <a:srgbClr val="1F2328"/>
                </a:solidFill>
                <a:effectLst/>
                <a:latin typeface="Alliance No.1"/>
              </a:rPr>
              <a:t>TypeScript is cutting into JavaScript: </a:t>
            </a:r>
            <a:r>
              <a:rPr lang="en-US" b="0" i="0" dirty="0">
                <a:solidFill>
                  <a:srgbClr val="1F2328"/>
                </a:solidFill>
                <a:effectLst/>
                <a:latin typeface="Alliance No.1"/>
              </a:rPr>
              <a:t>While Python is increasing in contributor counts for both code push activity alone and other activity faster than JavaScript, it isn’t increasing in those faster than JavaScript and TypeScript combined. </a:t>
            </a:r>
            <a:endParaRPr dirty="0"/>
          </a:p>
        </p:txBody>
      </p:sp>
    </p:spTree>
    <p:extLst>
      <p:ext uri="{BB962C8B-B14F-4D97-AF65-F5344CB8AC3E}">
        <p14:creationId xmlns:p14="http://schemas.microsoft.com/office/powerpoint/2010/main" val="289424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AA1D58F0-633A-4DC5-34BA-5DD3622EC9B5}"/>
            </a:ext>
          </a:extLst>
        </p:cNvPr>
        <p:cNvGrpSpPr/>
        <p:nvPr/>
      </p:nvGrpSpPr>
      <p:grpSpPr>
        <a:xfrm>
          <a:off x="0" y="0"/>
          <a:ext cx="0" cy="0"/>
          <a:chOff x="0" y="0"/>
          <a:chExt cx="0" cy="0"/>
        </a:xfrm>
      </p:grpSpPr>
      <p:sp>
        <p:nvSpPr>
          <p:cNvPr id="207" name="Google Shape;207;gd37e73d60d_0_141:notes">
            <a:extLst>
              <a:ext uri="{FF2B5EF4-FFF2-40B4-BE49-F238E27FC236}">
                <a16:creationId xmlns:a16="http://schemas.microsoft.com/office/drawing/2014/main" id="{600CDCE6-CD93-226A-9D44-C8BDD38309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37e73d60d_0_141:notes">
            <a:extLst>
              <a:ext uri="{FF2B5EF4-FFF2-40B4-BE49-F238E27FC236}">
                <a16:creationId xmlns:a16="http://schemas.microsoft.com/office/drawing/2014/main" id="{BDC27507-C906-A8C1-1007-3BA6D94741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93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599F3DAC-5F0F-1D46-5C35-941AE708D1E5}"/>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F011DFF8-8945-F4A0-A0B2-9E06358BC0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DA0BA2B7-E701-0CB9-917D-81B028D3C0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4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BDDBA7B1-2D26-1131-43BA-AE222DB87E7E}"/>
            </a:ext>
          </a:extLst>
        </p:cNvPr>
        <p:cNvGrpSpPr/>
        <p:nvPr/>
      </p:nvGrpSpPr>
      <p:grpSpPr>
        <a:xfrm>
          <a:off x="0" y="0"/>
          <a:ext cx="0" cy="0"/>
          <a:chOff x="0" y="0"/>
          <a:chExt cx="0" cy="0"/>
        </a:xfrm>
      </p:grpSpPr>
      <p:sp>
        <p:nvSpPr>
          <p:cNvPr id="119" name="Google Shape;119;gd37e73d60d_0_17:notes">
            <a:extLst>
              <a:ext uri="{FF2B5EF4-FFF2-40B4-BE49-F238E27FC236}">
                <a16:creationId xmlns:a16="http://schemas.microsoft.com/office/drawing/2014/main" id="{0FECFE35-45E6-BA2B-EA1C-5FA0323301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7e73d60d_0_17:notes">
            <a:extLst>
              <a:ext uri="{FF2B5EF4-FFF2-40B4-BE49-F238E27FC236}">
                <a16:creationId xmlns:a16="http://schemas.microsoft.com/office/drawing/2014/main" id="{502A0483-520D-2A63-1F6F-F095A8B8A2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60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09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4686260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272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Deep Gray">
  <p:cSld name="Big Text Deep Gray">
    <p:bg>
      <p:bgPr>
        <a:solidFill>
          <a:srgbClr val="2C373A"/>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09950" y="2247900"/>
            <a:ext cx="7567800" cy="17853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rgbClr val="FFFFFF"/>
              </a:buClr>
              <a:buSzPts val="3500"/>
              <a:buFont typeface="Roboto Thin"/>
              <a:buNone/>
              <a:defRPr sz="3500">
                <a:solidFill>
                  <a:srgbClr val="FFFFFF"/>
                </a:solidFill>
                <a:latin typeface="Roboto Thin"/>
                <a:ea typeface="Roboto Thin"/>
                <a:cs typeface="Roboto Thin"/>
                <a:sym typeface="Roboto Thin"/>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endParaRPr/>
          </a:p>
        </p:txBody>
      </p:sp>
      <p:sp>
        <p:nvSpPr>
          <p:cNvPr id="42" name="Google Shape;42;p5"/>
          <p:cNvSpPr txBox="1">
            <a:spLocks noGrp="1"/>
          </p:cNvSpPr>
          <p:nvPr>
            <p:ph type="sldNum" idx="12"/>
          </p:nvPr>
        </p:nvSpPr>
        <p:spPr>
          <a:xfrm>
            <a:off x="8905801" y="300025"/>
            <a:ext cx="238200" cy="3129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1pPr>
            <a:lvl2pPr marL="0" lvl="1"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2pPr>
            <a:lvl3pPr marL="0" lvl="2"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3pPr>
            <a:lvl4pPr marL="0" lvl="3"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4pPr>
            <a:lvl5pPr marL="0" lvl="4"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5pPr>
            <a:lvl6pPr marL="0" lvl="5"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6pPr>
            <a:lvl7pPr marL="0" lvl="6"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7pPr>
            <a:lvl8pPr marL="0" lvl="7"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8pPr>
            <a:lvl9pPr marL="0" lvl="8"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57452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Up">
  <p:cSld name="1 Up">
    <p:spTree>
      <p:nvGrpSpPr>
        <p:cNvPr id="1" name="Shape 47"/>
        <p:cNvGrpSpPr/>
        <p:nvPr/>
      </p:nvGrpSpPr>
      <p:grpSpPr>
        <a:xfrm>
          <a:off x="0" y="0"/>
          <a:ext cx="0" cy="0"/>
          <a:chOff x="0" y="0"/>
          <a:chExt cx="0" cy="0"/>
        </a:xfrm>
      </p:grpSpPr>
      <p:sp>
        <p:nvSpPr>
          <p:cNvPr id="48" name="Google Shape;48;p6"/>
          <p:cNvSpPr txBox="1">
            <a:spLocks noGrp="1"/>
          </p:cNvSpPr>
          <p:nvPr>
            <p:ph type="body" idx="1"/>
          </p:nvPr>
        </p:nvSpPr>
        <p:spPr>
          <a:xfrm>
            <a:off x="909950" y="1485900"/>
            <a:ext cx="7216800" cy="31890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1000"/>
              </a:spcBef>
              <a:spcAft>
                <a:spcPts val="0"/>
              </a:spcAft>
              <a:buClr>
                <a:srgbClr val="2C363A"/>
              </a:buClr>
              <a:buSzPts val="2000"/>
              <a:buNone/>
              <a:defRPr>
                <a:solidFill>
                  <a:srgbClr val="2C363A"/>
                </a:solidFill>
              </a:defRPr>
            </a:lvl1pPr>
            <a:lvl2pPr marL="914400" lvl="1" indent="-355600" algn="l">
              <a:lnSpc>
                <a:spcPct val="115000"/>
              </a:lnSpc>
              <a:spcBef>
                <a:spcPts val="1000"/>
              </a:spcBef>
              <a:spcAft>
                <a:spcPts val="0"/>
              </a:spcAft>
              <a:buClr>
                <a:srgbClr val="2C363A"/>
              </a:buClr>
              <a:buSzPts val="2000"/>
              <a:buChar char="—"/>
              <a:defRPr>
                <a:solidFill>
                  <a:srgbClr val="2C363A"/>
                </a:solidFill>
              </a:defRPr>
            </a:lvl2pPr>
            <a:lvl3pPr marL="1371600" lvl="2" indent="-355600" algn="l">
              <a:lnSpc>
                <a:spcPct val="115000"/>
              </a:lnSpc>
              <a:spcBef>
                <a:spcPts val="1000"/>
              </a:spcBef>
              <a:spcAft>
                <a:spcPts val="0"/>
              </a:spcAft>
              <a:buClr>
                <a:srgbClr val="2C363A"/>
              </a:buClr>
              <a:buSzPts val="2000"/>
              <a:buChar char="—"/>
              <a:defRPr>
                <a:solidFill>
                  <a:srgbClr val="2C363A"/>
                </a:solidFill>
              </a:defRPr>
            </a:lvl3pPr>
            <a:lvl4pPr marL="1828800" lvl="3" indent="-355600" algn="l">
              <a:lnSpc>
                <a:spcPct val="115000"/>
              </a:lnSpc>
              <a:spcBef>
                <a:spcPts val="1000"/>
              </a:spcBef>
              <a:spcAft>
                <a:spcPts val="0"/>
              </a:spcAft>
              <a:buClr>
                <a:srgbClr val="2C363A"/>
              </a:buClr>
              <a:buSzPts val="2000"/>
              <a:buChar char="—"/>
              <a:defRPr>
                <a:solidFill>
                  <a:srgbClr val="2C363A"/>
                </a:solidFill>
              </a:defRPr>
            </a:lvl4pPr>
            <a:lvl5pPr marL="2286000" lvl="4" indent="-228600" algn="l">
              <a:lnSpc>
                <a:spcPct val="115000"/>
              </a:lnSpc>
              <a:spcBef>
                <a:spcPts val="1000"/>
              </a:spcBef>
              <a:spcAft>
                <a:spcPts val="0"/>
              </a:spcAft>
              <a:buClr>
                <a:srgbClr val="2C363A"/>
              </a:buClr>
              <a:buSzPts val="2000"/>
              <a:buNone/>
              <a:defRPr>
                <a:solidFill>
                  <a:srgbClr val="2C363A"/>
                </a:solidFill>
              </a:defRPr>
            </a:lvl5pPr>
            <a:lvl6pPr marL="2743200" lvl="5" indent="-355600" algn="l">
              <a:lnSpc>
                <a:spcPct val="115000"/>
              </a:lnSpc>
              <a:spcBef>
                <a:spcPts val="0"/>
              </a:spcBef>
              <a:spcAft>
                <a:spcPts val="0"/>
              </a:spcAft>
              <a:buSzPts val="2000"/>
              <a:buChar char="■"/>
              <a:defRPr/>
            </a:lvl6pPr>
            <a:lvl7pPr marL="3200400" lvl="6" indent="-355600" algn="l">
              <a:lnSpc>
                <a:spcPct val="115000"/>
              </a:lnSpc>
              <a:spcBef>
                <a:spcPts val="0"/>
              </a:spcBef>
              <a:spcAft>
                <a:spcPts val="0"/>
              </a:spcAft>
              <a:buSzPts val="2000"/>
              <a:buChar char="●"/>
              <a:defRPr/>
            </a:lvl7pPr>
            <a:lvl8pPr marL="3657600" lvl="7" indent="-355600" algn="l">
              <a:lnSpc>
                <a:spcPct val="115000"/>
              </a:lnSpc>
              <a:spcBef>
                <a:spcPts val="0"/>
              </a:spcBef>
              <a:spcAft>
                <a:spcPts val="0"/>
              </a:spcAft>
              <a:buSzPts val="2000"/>
              <a:buChar char="○"/>
              <a:defRPr/>
            </a:lvl8pPr>
            <a:lvl9pPr marL="4114800" lvl="8" indent="-355600" algn="l">
              <a:lnSpc>
                <a:spcPct val="115000"/>
              </a:lnSpc>
              <a:spcBef>
                <a:spcPts val="0"/>
              </a:spcBef>
              <a:spcAft>
                <a:spcPts val="0"/>
              </a:spcAft>
              <a:buSzPts val="2000"/>
              <a:buChar char="—"/>
              <a:defRPr/>
            </a:lvl9pPr>
          </a:lstStyle>
          <a:p>
            <a:endParaRPr/>
          </a:p>
        </p:txBody>
      </p:sp>
      <p:sp>
        <p:nvSpPr>
          <p:cNvPr id="49" name="Google Shape;49;p6"/>
          <p:cNvSpPr txBox="1">
            <a:spLocks noGrp="1"/>
          </p:cNvSpPr>
          <p:nvPr>
            <p:ph type="title"/>
          </p:nvPr>
        </p:nvSpPr>
        <p:spPr>
          <a:xfrm>
            <a:off x="909951" y="685775"/>
            <a:ext cx="7234500" cy="64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2C363A"/>
              </a:buClr>
              <a:buSzPts val="2600"/>
              <a:buNone/>
              <a:defRPr>
                <a:solidFill>
                  <a:srgbClr val="2C363A"/>
                </a:solidFill>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endParaRPr/>
          </a:p>
        </p:txBody>
      </p:sp>
      <p:sp>
        <p:nvSpPr>
          <p:cNvPr id="54" name="Google Shape;54;p6"/>
          <p:cNvSpPr txBox="1">
            <a:spLocks noGrp="1"/>
          </p:cNvSpPr>
          <p:nvPr>
            <p:ph type="sldNum" idx="12"/>
          </p:nvPr>
        </p:nvSpPr>
        <p:spPr>
          <a:xfrm>
            <a:off x="8905801" y="300025"/>
            <a:ext cx="238200" cy="312900"/>
          </a:xfrm>
          <a:prstGeom prst="rect">
            <a:avLst/>
          </a:prstGeom>
          <a:noFill/>
          <a:ln>
            <a:noFill/>
          </a:ln>
        </p:spPr>
        <p:txBody>
          <a:bodyPr spcFirstLastPara="1" wrap="square" lIns="0" tIns="0" rIns="0" bIns="0" anchor="ctr" anchorCtr="0">
            <a:noAutofit/>
          </a:bodyPr>
          <a:lstStyle>
            <a:lvl1pPr marL="0" lvl="0"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1pPr>
            <a:lvl2pPr marL="0" lvl="1"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2pPr>
            <a:lvl3pPr marL="0" lvl="2"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3pPr>
            <a:lvl4pPr marL="0" lvl="3"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4pPr>
            <a:lvl5pPr marL="0" lvl="4"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5pPr>
            <a:lvl6pPr marL="0" lvl="5"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6pPr>
            <a:lvl7pPr marL="0" lvl="6"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7pPr>
            <a:lvl8pPr marL="0" lvl="7"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8pPr>
            <a:lvl9pPr marL="0" lvl="8" indent="0" algn="ctr" rtl="0">
              <a:lnSpc>
                <a:spcPct val="100000"/>
              </a:lnSpc>
              <a:spcBef>
                <a:spcPts val="0"/>
              </a:spcBef>
              <a:spcAft>
                <a:spcPts val="0"/>
              </a:spcAft>
              <a:buClr>
                <a:srgbClr val="FFFFFF"/>
              </a:buClr>
              <a:buSzPts val="800"/>
              <a:buFont typeface="Arial"/>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7317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3139378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2586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012327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9456917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0291053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036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55255581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56126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B61BEF0D-F0BB-DE4B-95CE-6DB70DBA9567}" type="datetimeFigureOut">
              <a:rPr lang="en-US" smtClean="0"/>
              <a:pPr/>
              <a:t>12/18/2024</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549294"/>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Lst>
  <p:hf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iki.python.org/moin/GlobalInterpreterLock"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hyperlink" Target="https://realpython.com/intro-to-python-thread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peps.python.org/pep-0684/"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peps.python.org/pep-0554/" TargetMode="External"/><Relationship Id="rId4" Type="http://schemas.openxmlformats.org/officeDocument/2006/relationships/hyperlink" Target="https://docs.python.org/3/glossary.html#term-global-interpreter-loc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doflife.date/python"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astral.sh/"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stral-sh/python-build-standalone"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ome/user/example"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hynek.me/articles/turbo-charge-tox/"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blog/news-insights/octoverse/octoverse-2024/"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88100" y="705511"/>
            <a:ext cx="7567800" cy="1785300"/>
          </a:xfrm>
          <a:prstGeom prst="rect">
            <a:avLst/>
          </a:prstGeom>
        </p:spPr>
        <p:txBody>
          <a:bodyPr spcFirstLastPara="1" wrap="square" lIns="0" tIns="0" rIns="0" bIns="0" anchor="t" anchorCtr="0">
            <a:noAutofit/>
          </a:bodyPr>
          <a:lstStyle/>
          <a:p>
            <a:pPr lvl="0"/>
            <a:r>
              <a:rPr lang="en-US" dirty="0"/>
              <a:t>Python 3.12, 3.13 </a:t>
            </a:r>
            <a:r>
              <a:rPr lang="en-US" dirty="0" err="1"/>
              <a:t>aNd</a:t>
            </a:r>
            <a:r>
              <a:rPr lang="en-US" dirty="0"/>
              <a:t> BEYOND</a:t>
            </a:r>
            <a:endParaRPr dirty="0"/>
          </a:p>
        </p:txBody>
      </p:sp>
      <p:sp>
        <p:nvSpPr>
          <p:cNvPr id="2" name="Rectangle 1">
            <a:extLst>
              <a:ext uri="{FF2B5EF4-FFF2-40B4-BE49-F238E27FC236}">
                <a16:creationId xmlns:a16="http://schemas.microsoft.com/office/drawing/2014/main" id="{6D5B9367-5E4A-45C8-B2E4-5728A7C8D762}"/>
              </a:ext>
            </a:extLst>
          </p:cNvPr>
          <p:cNvSpPr/>
          <p:nvPr/>
        </p:nvSpPr>
        <p:spPr>
          <a:xfrm>
            <a:off x="7081816" y="4437989"/>
            <a:ext cx="1644553" cy="369332"/>
          </a:xfrm>
          <a:prstGeom prst="rect">
            <a:avLst/>
          </a:prstGeom>
        </p:spPr>
        <p:txBody>
          <a:bodyPr wrap="none">
            <a:spAutoFit/>
          </a:bodyPr>
          <a:lstStyle/>
          <a:p>
            <a:r>
              <a:rPr lang="en-US" dirty="0">
                <a:solidFill>
                  <a:schemeClr val="bg1"/>
                </a:solidFill>
              </a:rPr>
              <a:t>Alex PRENGERE</a:t>
            </a:r>
            <a:endParaRPr lang="en-IE" dirty="0">
              <a:solidFill>
                <a:schemeClr val="bg1"/>
              </a:solidFill>
            </a:endParaRPr>
          </a:p>
        </p:txBody>
      </p:sp>
      <p:sp>
        <p:nvSpPr>
          <p:cNvPr id="3" name="AutoShape 2" descr="A futuristic depiction of the Python programming language logo, featuring a sleek and metallic design with glowing neon blue and green highlights. The environment is modern and high-tech, with digital circuitry patterns subtly integrated into the background. The Python snake emblem is prominently featured, appearing as a holographic projection or a stylized robotic figure, emphasizing advanced technology and innovation. The overall style is minimalist yet striking, evoking a sense of sophistication and cutting-edge design.">
            <a:extLst>
              <a:ext uri="{FF2B5EF4-FFF2-40B4-BE49-F238E27FC236}">
                <a16:creationId xmlns:a16="http://schemas.microsoft.com/office/drawing/2014/main" id="{4FE6CE95-7202-8BF3-1E70-EEFCD7E7B11C}"/>
              </a:ext>
            </a:extLst>
          </p:cNvPr>
          <p:cNvSpPr>
            <a:spLocks noChangeAspect="1" noChangeArrowheads="1"/>
          </p:cNvSpPr>
          <p:nvPr/>
        </p:nvSpPr>
        <p:spPr bwMode="auto">
          <a:xfrm>
            <a:off x="4419599" y="2419349"/>
            <a:ext cx="1662113" cy="16621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4" name="Picture 3">
            <a:extLst>
              <a:ext uri="{FF2B5EF4-FFF2-40B4-BE49-F238E27FC236}">
                <a16:creationId xmlns:a16="http://schemas.microsoft.com/office/drawing/2014/main" id="{F2B20811-CFBC-8914-EAC5-D85E3FB42B3D}"/>
              </a:ext>
            </a:extLst>
          </p:cNvPr>
          <p:cNvPicPr>
            <a:picLocks noChangeAspect="1"/>
          </p:cNvPicPr>
          <p:nvPr/>
        </p:nvPicPr>
        <p:blipFill>
          <a:blip r:embed="rId3"/>
          <a:stretch>
            <a:fillRect/>
          </a:stretch>
        </p:blipFill>
        <p:spPr>
          <a:xfrm>
            <a:off x="2731345" y="1430813"/>
            <a:ext cx="3376508" cy="33765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A244E6E9-FF00-5131-F0ED-05D4B3243DD4}"/>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9165CE99-7FC1-47B3-0C58-650EFC6A916B}"/>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PEP 701: Syntactic formalization of f-strings</a:t>
            </a:r>
            <a:endParaRPr dirty="0"/>
          </a:p>
        </p:txBody>
      </p:sp>
      <p:sp>
        <p:nvSpPr>
          <p:cNvPr id="124" name="Google Shape;124;p16">
            <a:extLst>
              <a:ext uri="{FF2B5EF4-FFF2-40B4-BE49-F238E27FC236}">
                <a16:creationId xmlns:a16="http://schemas.microsoft.com/office/drawing/2014/main" id="{9C7B69A5-FF51-29C5-DC7A-152C2CC76E6A}"/>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10</a:t>
            </a:fld>
            <a:endParaRPr/>
          </a:p>
        </p:txBody>
      </p:sp>
      <p:sp>
        <p:nvSpPr>
          <p:cNvPr id="125" name="Google Shape;125;p16">
            <a:extLst>
              <a:ext uri="{FF2B5EF4-FFF2-40B4-BE49-F238E27FC236}">
                <a16:creationId xmlns:a16="http://schemas.microsoft.com/office/drawing/2014/main" id="{5D081F2D-8FC5-301B-2434-E81A8272EF98}"/>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67435987-B802-5527-391B-C1BA964FDE56}"/>
              </a:ext>
            </a:extLst>
          </p:cNvPr>
          <p:cNvSpPr txBox="1"/>
          <p:nvPr/>
        </p:nvSpPr>
        <p:spPr>
          <a:xfrm>
            <a:off x="649798" y="1645034"/>
            <a:ext cx="4142480" cy="646331"/>
          </a:xfrm>
          <a:prstGeom prst="rect">
            <a:avLst/>
          </a:prstGeom>
          <a:noFill/>
        </p:spPr>
        <p:txBody>
          <a:bodyPr wrap="square">
            <a:spAutoFit/>
          </a:bodyPr>
          <a:lstStyle/>
          <a:p>
            <a:r>
              <a:rPr lang="en-US" sz="1200" b="1" dirty="0">
                <a:latin typeface="Courier New" panose="02070309020205020404" pitchFamily="49" charset="0"/>
                <a:cs typeface="Courier New" panose="02070309020205020404" pitchFamily="49" charset="0"/>
              </a:rPr>
              <a:t># Nested quotes!</a:t>
            </a:r>
          </a:p>
          <a:p>
            <a:r>
              <a:rPr lang="en-US" sz="1200" dirty="0">
                <a:latin typeface="Courier New" panose="02070309020205020404" pitchFamily="49" charset="0"/>
                <a:cs typeface="Courier New" panose="02070309020205020404" pitchFamily="49" charset="0"/>
              </a:rPr>
              <a:t>&gt;&gt;&gt; f"{f"{f"{f"{f"{f"{1+1}"}"}"}"}"}"</a:t>
            </a:r>
          </a:p>
          <a:p>
            <a:r>
              <a:rPr lang="en-US" sz="1200" dirty="0">
                <a:latin typeface="Courier New" panose="02070309020205020404" pitchFamily="49" charset="0"/>
                <a:cs typeface="Courier New" panose="02070309020205020404" pitchFamily="49" charset="0"/>
              </a:rPr>
              <a:t>'2'</a:t>
            </a:r>
          </a:p>
        </p:txBody>
      </p:sp>
      <p:sp>
        <p:nvSpPr>
          <p:cNvPr id="2" name="TextBox 1">
            <a:extLst>
              <a:ext uri="{FF2B5EF4-FFF2-40B4-BE49-F238E27FC236}">
                <a16:creationId xmlns:a16="http://schemas.microsoft.com/office/drawing/2014/main" id="{D4C791EA-34E7-6D5B-0C02-764EE6777217}"/>
              </a:ext>
            </a:extLst>
          </p:cNvPr>
          <p:cNvSpPr txBox="1"/>
          <p:nvPr/>
        </p:nvSpPr>
        <p:spPr>
          <a:xfrm>
            <a:off x="640526" y="2602924"/>
            <a:ext cx="6578632" cy="461665"/>
          </a:xfrm>
          <a:prstGeom prst="rect">
            <a:avLst/>
          </a:prstGeom>
          <a:noFill/>
        </p:spPr>
        <p:txBody>
          <a:bodyPr wrap="square">
            <a:spAutoFit/>
          </a:bodyPr>
          <a:lstStyle/>
          <a:p>
            <a:r>
              <a:rPr lang="en-US" sz="1200" b="1" dirty="0">
                <a:latin typeface="Courier New" panose="02070309020205020404" pitchFamily="49" charset="0"/>
                <a:cs typeface="Courier New" panose="02070309020205020404" pitchFamily="49" charset="0"/>
              </a:rPr>
              <a:t># F-strings expressions can contain backslashes!</a:t>
            </a:r>
          </a:p>
          <a:p>
            <a:r>
              <a:rPr lang="en-US" sz="1200" dirty="0">
                <a:latin typeface="Courier New" panose="02070309020205020404" pitchFamily="49" charset="0"/>
                <a:cs typeface="Courier New" panose="02070309020205020404" pitchFamily="49" charset="0"/>
              </a:rPr>
              <a:t>&gt;&gt;&gt; print(</a:t>
            </a:r>
            <a:r>
              <a:rPr lang="en-US" sz="1200" dirty="0" err="1">
                <a:latin typeface="Courier New" panose="02070309020205020404" pitchFamily="49" charset="0"/>
                <a:cs typeface="Courier New" panose="02070309020205020404" pitchFamily="49" charset="0"/>
              </a:rPr>
              <a:t>f"This</a:t>
            </a:r>
            <a:r>
              <a:rPr lang="en-US" sz="1200" dirty="0">
                <a:latin typeface="Courier New" panose="02070309020205020404" pitchFamily="49" charset="0"/>
                <a:cs typeface="Courier New" panose="02070309020205020404" pitchFamily="49" charset="0"/>
              </a:rPr>
              <a:t> is the playlist: {</a:t>
            </a:r>
            <a:r>
              <a:rPr lang="en-US" sz="1200" b="1" dirty="0">
                <a:solidFill>
                  <a:srgbClr val="C00000"/>
                </a:solidFill>
                <a:latin typeface="Courier New" panose="02070309020205020404" pitchFamily="49" charset="0"/>
                <a:cs typeface="Courier New" panose="02070309020205020404" pitchFamily="49" charset="0"/>
              </a:rPr>
              <a:t>"\</a:t>
            </a:r>
            <a:r>
              <a:rPr lang="en-US" sz="1200" b="1" dirty="0" err="1">
                <a:solidFill>
                  <a:srgbClr val="C00000"/>
                </a:solidFill>
                <a:latin typeface="Courier New" panose="02070309020205020404" pitchFamily="49" charset="0"/>
                <a:cs typeface="Courier New" panose="02070309020205020404" pitchFamily="49" charset="0"/>
              </a:rPr>
              <a:t>n"</a:t>
            </a:r>
            <a:r>
              <a:rPr lang="en-US" sz="1200" dirty="0" err="1">
                <a:latin typeface="Courier New" panose="02070309020205020404" pitchFamily="49" charset="0"/>
                <a:cs typeface="Courier New" panose="02070309020205020404" pitchFamily="49" charset="0"/>
              </a:rPr>
              <a:t>.join</a:t>
            </a:r>
            <a:r>
              <a:rPr lang="en-US" sz="1200" dirty="0">
                <a:latin typeface="Courier New" panose="02070309020205020404" pitchFamily="49" charset="0"/>
                <a:cs typeface="Courier New" panose="02070309020205020404" pitchFamily="49" charset="0"/>
              </a:rPr>
              <a:t>(songs)}")</a:t>
            </a:r>
          </a:p>
        </p:txBody>
      </p:sp>
      <p:sp>
        <p:nvSpPr>
          <p:cNvPr id="3" name="TextBox 2">
            <a:extLst>
              <a:ext uri="{FF2B5EF4-FFF2-40B4-BE49-F238E27FC236}">
                <a16:creationId xmlns:a16="http://schemas.microsoft.com/office/drawing/2014/main" id="{58893CFA-E68E-A7C2-216D-9B57D6749D02}"/>
              </a:ext>
            </a:extLst>
          </p:cNvPr>
          <p:cNvSpPr txBox="1"/>
          <p:nvPr/>
        </p:nvSpPr>
        <p:spPr>
          <a:xfrm>
            <a:off x="640526" y="3376148"/>
            <a:ext cx="7764657" cy="1384995"/>
          </a:xfrm>
          <a:prstGeom prst="rect">
            <a:avLst/>
          </a:prstGeom>
          <a:noFill/>
        </p:spPr>
        <p:txBody>
          <a:bodyPr wrap="square">
            <a:spAutoFit/>
          </a:bodyPr>
          <a:lstStyle/>
          <a:p>
            <a:r>
              <a:rPr lang="en-US" sz="1200" b="1" dirty="0">
                <a:latin typeface="Courier New" panose="02070309020205020404" pitchFamily="49" charset="0"/>
                <a:cs typeface="Courier New" panose="02070309020205020404" pitchFamily="49" charset="0"/>
              </a:rPr>
              <a:t># F-strings expressions can contain newlines and comments!</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f"This</a:t>
            </a:r>
            <a:r>
              <a:rPr lang="en-US" sz="1200" dirty="0">
                <a:latin typeface="Courier New" panose="02070309020205020404" pitchFamily="49" charset="0"/>
                <a:cs typeface="Courier New" panose="02070309020205020404" pitchFamily="49" charset="0"/>
              </a:rPr>
              <a:t> is the playlist: {", ".join([</a:t>
            </a:r>
          </a:p>
          <a:p>
            <a:r>
              <a:rPr lang="en-US" sz="1200" dirty="0">
                <a:latin typeface="Courier New" panose="02070309020205020404" pitchFamily="49" charset="0"/>
                <a:cs typeface="Courier New" panose="02070309020205020404" pitchFamily="49" charset="0"/>
              </a:rPr>
              <a:t>...     'Take me back to Eden',  </a:t>
            </a:r>
            <a:r>
              <a:rPr lang="en-US" sz="1200" b="1" dirty="0">
                <a:solidFill>
                  <a:srgbClr val="C00000"/>
                </a:solidFill>
                <a:latin typeface="Courier New" panose="02070309020205020404" pitchFamily="49" charset="0"/>
                <a:cs typeface="Courier New" panose="02070309020205020404" pitchFamily="49" charset="0"/>
              </a:rPr>
              <a:t># My, my, those eyes like fire</a:t>
            </a:r>
          </a:p>
          <a:p>
            <a:r>
              <a:rPr lang="en-US" sz="1200" dirty="0">
                <a:latin typeface="Courier New" panose="02070309020205020404" pitchFamily="49" charset="0"/>
                <a:cs typeface="Courier New" panose="02070309020205020404" pitchFamily="49" charset="0"/>
              </a:rPr>
              <a:t>...     'Alkaline',              </a:t>
            </a:r>
            <a:r>
              <a:rPr lang="en-US" sz="1200" b="1" dirty="0">
                <a:solidFill>
                  <a:srgbClr val="C00000"/>
                </a:solidFill>
                <a:latin typeface="Courier New" panose="02070309020205020404" pitchFamily="49" charset="0"/>
                <a:cs typeface="Courier New" panose="02070309020205020404" pitchFamily="49" charset="0"/>
              </a:rPr>
              <a:t># Not acid nor alkaline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Ascensionism</a:t>
            </a:r>
            <a:r>
              <a:rPr lang="en-US" sz="1200" dirty="0">
                <a:latin typeface="Courier New" panose="02070309020205020404" pitchFamily="49" charset="0"/>
                <a:cs typeface="Courier New" panose="02070309020205020404" pitchFamily="49" charset="0"/>
              </a:rPr>
              <a:t>'           </a:t>
            </a:r>
            <a:r>
              <a:rPr lang="en-US" sz="1200" b="1" dirty="0">
                <a:solidFill>
                  <a:srgbClr val="C00000"/>
                </a:solidFill>
                <a:latin typeface="Courier New" panose="02070309020205020404" pitchFamily="49" charset="0"/>
                <a:cs typeface="Courier New" panose="02070309020205020404" pitchFamily="49" charset="0"/>
              </a:rPr>
              <a:t># Take to the broken skies at last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'This is the playlist: Take me back to Eden, Alkaline, </a:t>
            </a:r>
            <a:r>
              <a:rPr lang="en-US" sz="1200" dirty="0" err="1">
                <a:latin typeface="Courier New" panose="02070309020205020404" pitchFamily="49" charset="0"/>
                <a:cs typeface="Courier New" panose="02070309020205020404" pitchFamily="49" charset="0"/>
              </a:rPr>
              <a:t>Ascensionism</a:t>
            </a:r>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980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D591D5CD-2C7C-7F70-275C-64E66FAB66FC}"/>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B3C240C0-A962-784F-D70F-A1CC8DB63B98}"/>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ThE GIL – Global interpreter lock</a:t>
            </a:r>
            <a:endParaRPr dirty="0"/>
          </a:p>
        </p:txBody>
      </p:sp>
      <p:sp>
        <p:nvSpPr>
          <p:cNvPr id="124" name="Google Shape;124;p16">
            <a:extLst>
              <a:ext uri="{FF2B5EF4-FFF2-40B4-BE49-F238E27FC236}">
                <a16:creationId xmlns:a16="http://schemas.microsoft.com/office/drawing/2014/main" id="{99DFAD22-292F-C3DF-0278-48186814BBD0}"/>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11</a:t>
            </a:fld>
            <a:endParaRPr/>
          </a:p>
        </p:txBody>
      </p:sp>
      <p:sp>
        <p:nvSpPr>
          <p:cNvPr id="125" name="Google Shape;125;p16">
            <a:extLst>
              <a:ext uri="{FF2B5EF4-FFF2-40B4-BE49-F238E27FC236}">
                <a16:creationId xmlns:a16="http://schemas.microsoft.com/office/drawing/2014/main" id="{790726AE-645D-4CBF-2B4D-529475462265}"/>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4B34EC1-6AC2-F336-3E74-84AD7181E411}"/>
              </a:ext>
            </a:extLst>
          </p:cNvPr>
          <p:cNvSpPr txBox="1"/>
          <p:nvPr/>
        </p:nvSpPr>
        <p:spPr>
          <a:xfrm>
            <a:off x="687799" y="1680210"/>
            <a:ext cx="7764657" cy="1415772"/>
          </a:xfrm>
          <a:prstGeom prst="rect">
            <a:avLst/>
          </a:prstGeom>
          <a:noFill/>
        </p:spPr>
        <p:txBody>
          <a:bodyPr wrap="square">
            <a:spAutoFit/>
          </a:bodyPr>
          <a:lstStyle/>
          <a:p>
            <a:r>
              <a:rPr lang="en-US" dirty="0"/>
              <a:t>The Python Global Interpreter Lock or </a:t>
            </a:r>
            <a:r>
              <a:rPr lang="en-US" dirty="0">
                <a:hlinkClick r:id="rId3"/>
              </a:rPr>
              <a:t>GIL</a:t>
            </a:r>
            <a:r>
              <a:rPr lang="en-US" dirty="0"/>
              <a:t>, in simple words, is a mutex (or a lock) that allows only one </a:t>
            </a:r>
            <a:r>
              <a:rPr lang="en-US" dirty="0">
                <a:hlinkClick r:id="rId4"/>
              </a:rPr>
              <a:t>thread</a:t>
            </a:r>
            <a:r>
              <a:rPr lang="en-US" dirty="0"/>
              <a:t> to hold the control of the Python interpreter.</a:t>
            </a:r>
          </a:p>
          <a:p>
            <a:br>
              <a:rPr lang="en-US" dirty="0"/>
            </a:br>
            <a:br>
              <a:rPr lang="en-US" dirty="0"/>
            </a:br>
            <a:endParaRPr lang="en-US" sz="1400" dirty="0">
              <a:latin typeface="Courier New" panose="02070309020205020404" pitchFamily="49" charset="0"/>
              <a:cs typeface="Courier New" panose="02070309020205020404" pitchFamily="49" charset="0"/>
            </a:endParaRPr>
          </a:p>
        </p:txBody>
      </p:sp>
      <p:pic>
        <p:nvPicPr>
          <p:cNvPr id="13314" name="Picture 2">
            <a:extLst>
              <a:ext uri="{FF2B5EF4-FFF2-40B4-BE49-F238E27FC236}">
                <a16:creationId xmlns:a16="http://schemas.microsoft.com/office/drawing/2014/main" id="{A3EF5C9C-8BDF-48DE-F174-C8B4BB7D5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197" y="2362141"/>
            <a:ext cx="4247860" cy="274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28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56F96A7E-4A65-7C4E-AD9A-F36A5DA654D3}"/>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B3828F1F-30BB-5E39-2DD4-450369AD3584}"/>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PEP 684: A Per-Interpreter GIL</a:t>
            </a:r>
            <a:endParaRPr dirty="0"/>
          </a:p>
        </p:txBody>
      </p:sp>
      <p:sp>
        <p:nvSpPr>
          <p:cNvPr id="124" name="Google Shape;124;p16">
            <a:extLst>
              <a:ext uri="{FF2B5EF4-FFF2-40B4-BE49-F238E27FC236}">
                <a16:creationId xmlns:a16="http://schemas.microsoft.com/office/drawing/2014/main" id="{72CC5345-A0C8-9E74-6529-07D7D8A14DCF}"/>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12</a:t>
            </a:fld>
            <a:endParaRPr/>
          </a:p>
        </p:txBody>
      </p:sp>
      <p:sp>
        <p:nvSpPr>
          <p:cNvPr id="125" name="Google Shape;125;p16">
            <a:extLst>
              <a:ext uri="{FF2B5EF4-FFF2-40B4-BE49-F238E27FC236}">
                <a16:creationId xmlns:a16="http://schemas.microsoft.com/office/drawing/2014/main" id="{6FB5C53A-DE1E-2091-A567-109400933CC8}"/>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328C6E1C-8C14-3081-FC44-38DC0BA67A2B}"/>
              </a:ext>
            </a:extLst>
          </p:cNvPr>
          <p:cNvSpPr txBox="1"/>
          <p:nvPr/>
        </p:nvSpPr>
        <p:spPr>
          <a:xfrm>
            <a:off x="687799" y="1680210"/>
            <a:ext cx="7764657" cy="1138773"/>
          </a:xfrm>
          <a:prstGeom prst="rect">
            <a:avLst/>
          </a:prstGeom>
          <a:noFill/>
        </p:spPr>
        <p:txBody>
          <a:bodyPr wrap="square">
            <a:spAutoFit/>
          </a:bodyPr>
          <a:lstStyle/>
          <a:p>
            <a:r>
              <a:rPr lang="en-US" dirty="0"/>
              <a:t>A subinterpreter is a copy of the full CPython </a:t>
            </a:r>
            <a:r>
              <a:rPr lang="en-US" b="1" dirty="0"/>
              <a:t>interpreter</a:t>
            </a:r>
            <a:r>
              <a:rPr lang="en-US" dirty="0"/>
              <a:t> that can run independently from the main </a:t>
            </a:r>
            <a:r>
              <a:rPr lang="en-US" b="1" dirty="0"/>
              <a:t>interpreter</a:t>
            </a:r>
            <a:r>
              <a:rPr lang="en-US" dirty="0"/>
              <a:t> that started alongside your program.</a:t>
            </a:r>
          </a:p>
          <a:p>
            <a:br>
              <a:rPr lang="en-US" dirty="0"/>
            </a:br>
            <a:endParaRPr lang="en-US" sz="1400" dirty="0">
              <a:latin typeface="Courier New" panose="02070309020205020404" pitchFamily="49" charset="0"/>
              <a:cs typeface="Courier New" panose="02070309020205020404" pitchFamily="49" charset="0"/>
            </a:endParaRPr>
          </a:p>
        </p:txBody>
      </p:sp>
      <p:pic>
        <p:nvPicPr>
          <p:cNvPr id="12290" name="Picture 2">
            <a:extLst>
              <a:ext uri="{FF2B5EF4-FFF2-40B4-BE49-F238E27FC236}">
                <a16:creationId xmlns:a16="http://schemas.microsoft.com/office/drawing/2014/main" id="{8C579244-2F95-8F9F-0B60-D2170015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571" y="2664878"/>
            <a:ext cx="4452257" cy="227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A6AD5E7E-938D-0F59-8DAB-0FA3E21E89AD}"/>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45B5483E-3F65-0727-B006-783EF558440E}"/>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PEP 684: A Per-Interpreter GIL</a:t>
            </a:r>
            <a:endParaRPr dirty="0"/>
          </a:p>
        </p:txBody>
      </p:sp>
      <p:sp>
        <p:nvSpPr>
          <p:cNvPr id="124" name="Google Shape;124;p16">
            <a:extLst>
              <a:ext uri="{FF2B5EF4-FFF2-40B4-BE49-F238E27FC236}">
                <a16:creationId xmlns:a16="http://schemas.microsoft.com/office/drawing/2014/main" id="{C72F1D72-8C2E-C9E5-FFF4-550B903A1EE2}"/>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13</a:t>
            </a:fld>
            <a:endParaRPr/>
          </a:p>
        </p:txBody>
      </p:sp>
      <p:sp>
        <p:nvSpPr>
          <p:cNvPr id="125" name="Google Shape;125;p16">
            <a:extLst>
              <a:ext uri="{FF2B5EF4-FFF2-40B4-BE49-F238E27FC236}">
                <a16:creationId xmlns:a16="http://schemas.microsoft.com/office/drawing/2014/main" id="{B4344724-92D1-52D3-C6B1-CB3DB89D8001}"/>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2FD5D917-62DC-6594-73B3-1314B4766CF0}"/>
              </a:ext>
            </a:extLst>
          </p:cNvPr>
          <p:cNvSpPr txBox="1"/>
          <p:nvPr/>
        </p:nvSpPr>
        <p:spPr>
          <a:xfrm>
            <a:off x="687799" y="1680210"/>
            <a:ext cx="8042544" cy="830997"/>
          </a:xfrm>
          <a:prstGeom prst="rect">
            <a:avLst/>
          </a:prstGeom>
          <a:noFill/>
        </p:spPr>
        <p:txBody>
          <a:bodyPr wrap="square">
            <a:spAutoFit/>
          </a:bodyPr>
          <a:lstStyle/>
          <a:p>
            <a:r>
              <a:rPr lang="en-US" sz="1600" b="1" dirty="0">
                <a:hlinkClick r:id="rId3"/>
              </a:rPr>
              <a:t>PEP 684</a:t>
            </a:r>
            <a:r>
              <a:rPr lang="en-US" sz="1600" dirty="0"/>
              <a:t> introduces a per-interpreter </a:t>
            </a:r>
            <a:r>
              <a:rPr lang="en-US" sz="1600" dirty="0">
                <a:hlinkClick r:id="rId4"/>
              </a:rPr>
              <a:t>GIL</a:t>
            </a:r>
            <a:r>
              <a:rPr lang="en-US" sz="1600" dirty="0"/>
              <a:t>, so that sub-interpreters may now be created with a unique GIL per interpreter. </a:t>
            </a:r>
            <a:br>
              <a:rPr lang="en-US" sz="1600" dirty="0"/>
            </a:br>
            <a:r>
              <a:rPr lang="en-US" sz="1600" dirty="0"/>
              <a:t>This is currently only available through the C-API, though a Python API is </a:t>
            </a:r>
            <a:r>
              <a:rPr lang="en-US" sz="1600" b="1" strike="sngStrike" dirty="0">
                <a:hlinkClick r:id="rId5"/>
              </a:rPr>
              <a:t>anticipated for 3.13</a:t>
            </a:r>
            <a:r>
              <a:rPr lang="en-US" sz="1600" strike="sngStrike" dirty="0"/>
              <a:t>.</a:t>
            </a:r>
            <a:endParaRPr lang="en-US" sz="1200" strike="sngStrike"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FA3EA706-E7E3-1F1A-BD60-E3CEA78BB5DA}"/>
              </a:ext>
            </a:extLst>
          </p:cNvPr>
          <p:cNvSpPr txBox="1"/>
          <p:nvPr/>
        </p:nvSpPr>
        <p:spPr>
          <a:xfrm>
            <a:off x="408214" y="3227274"/>
            <a:ext cx="3910544" cy="1785104"/>
          </a:xfrm>
          <a:prstGeom prst="rect">
            <a:avLst/>
          </a:prstGeom>
          <a:noFill/>
        </p:spPr>
        <p:txBody>
          <a:bodyPr wrap="square">
            <a:spAutoFit/>
          </a:bodyPr>
          <a:lstStyle/>
          <a:p>
            <a:r>
              <a:rPr lang="en-IE" sz="1100" dirty="0" err="1"/>
              <a:t>PyInterpreterConfig</a:t>
            </a:r>
            <a:r>
              <a:rPr lang="en-IE" sz="1100" dirty="0"/>
              <a:t> config = {</a:t>
            </a:r>
          </a:p>
          <a:p>
            <a:r>
              <a:rPr lang="en-IE" sz="1100" dirty="0"/>
              <a:t>    .</a:t>
            </a:r>
            <a:r>
              <a:rPr lang="en-IE" sz="1100" dirty="0" err="1"/>
              <a:t>check_multi_interp_extensions</a:t>
            </a:r>
            <a:r>
              <a:rPr lang="en-IE" sz="1100" dirty="0"/>
              <a:t> = 1,</a:t>
            </a:r>
          </a:p>
          <a:p>
            <a:r>
              <a:rPr lang="en-IE" sz="1100" dirty="0"/>
              <a:t>    .</a:t>
            </a:r>
            <a:r>
              <a:rPr lang="en-IE" sz="1100" dirty="0" err="1"/>
              <a:t>gil</a:t>
            </a:r>
            <a:r>
              <a:rPr lang="en-IE" sz="1100" dirty="0"/>
              <a:t> = </a:t>
            </a:r>
            <a:r>
              <a:rPr lang="en-IE" sz="1100" dirty="0" err="1"/>
              <a:t>PyInterpreterConfig_OWN_GIL</a:t>
            </a:r>
            <a:r>
              <a:rPr lang="en-IE" sz="1100" dirty="0"/>
              <a:t>,</a:t>
            </a:r>
          </a:p>
          <a:p>
            <a:r>
              <a:rPr lang="en-IE" sz="1100" dirty="0"/>
              <a:t>};</a:t>
            </a:r>
          </a:p>
          <a:p>
            <a:r>
              <a:rPr lang="en-IE" sz="1100" dirty="0" err="1"/>
              <a:t>PyThreadState</a:t>
            </a:r>
            <a:r>
              <a:rPr lang="en-IE" sz="1100" dirty="0"/>
              <a:t> *</a:t>
            </a:r>
            <a:r>
              <a:rPr lang="en-IE" sz="1100" dirty="0" err="1"/>
              <a:t>tstate</a:t>
            </a:r>
            <a:r>
              <a:rPr lang="en-IE" sz="1100" dirty="0"/>
              <a:t> = NULL;</a:t>
            </a:r>
          </a:p>
          <a:p>
            <a:r>
              <a:rPr lang="en-IE" sz="1100" dirty="0" err="1"/>
              <a:t>PyStatus</a:t>
            </a:r>
            <a:r>
              <a:rPr lang="en-IE" sz="1100" dirty="0"/>
              <a:t> status = </a:t>
            </a:r>
            <a:r>
              <a:rPr lang="en-IE" sz="1100" dirty="0" err="1"/>
              <a:t>Py_NewInterpreterFromConfig</a:t>
            </a:r>
            <a:r>
              <a:rPr lang="en-IE" sz="1100" dirty="0"/>
              <a:t>(&amp;</a:t>
            </a:r>
            <a:r>
              <a:rPr lang="en-IE" sz="1100" dirty="0" err="1"/>
              <a:t>tstate</a:t>
            </a:r>
            <a:r>
              <a:rPr lang="en-IE" sz="1100" dirty="0"/>
              <a:t>, &amp;config);</a:t>
            </a:r>
          </a:p>
          <a:p>
            <a:r>
              <a:rPr lang="en-IE" sz="1100" dirty="0"/>
              <a:t>if (</a:t>
            </a:r>
            <a:r>
              <a:rPr lang="en-IE" sz="1100" dirty="0" err="1"/>
              <a:t>PyStatus_Exception</a:t>
            </a:r>
            <a:r>
              <a:rPr lang="en-IE" sz="1100" dirty="0"/>
              <a:t>(status)) {</a:t>
            </a:r>
          </a:p>
          <a:p>
            <a:r>
              <a:rPr lang="en-IE" sz="1100" dirty="0"/>
              <a:t>    return -1;</a:t>
            </a:r>
          </a:p>
          <a:p>
            <a:r>
              <a:rPr lang="en-IE" sz="1100" dirty="0"/>
              <a:t>}</a:t>
            </a:r>
          </a:p>
          <a:p>
            <a:r>
              <a:rPr lang="en-IE" sz="1100" dirty="0"/>
              <a:t>/* The new interpreter is now active in the current thread. */</a:t>
            </a:r>
          </a:p>
        </p:txBody>
      </p:sp>
      <p:sp>
        <p:nvSpPr>
          <p:cNvPr id="7" name="TextBox 6">
            <a:extLst>
              <a:ext uri="{FF2B5EF4-FFF2-40B4-BE49-F238E27FC236}">
                <a16:creationId xmlns:a16="http://schemas.microsoft.com/office/drawing/2014/main" id="{CF1B4952-8412-7667-D286-17B4C1469B33}"/>
              </a:ext>
            </a:extLst>
          </p:cNvPr>
          <p:cNvSpPr txBox="1"/>
          <p:nvPr/>
        </p:nvSpPr>
        <p:spPr>
          <a:xfrm>
            <a:off x="4491000" y="3227274"/>
            <a:ext cx="4533901" cy="276999"/>
          </a:xfrm>
          <a:prstGeom prst="rect">
            <a:avLst/>
          </a:prstGeom>
          <a:noFill/>
        </p:spPr>
        <p:txBody>
          <a:bodyPr wrap="square">
            <a:spAutoFit/>
          </a:bodyPr>
          <a:lstStyle/>
          <a:p>
            <a:r>
              <a:rPr lang="en-IE" sz="1200" b="0" i="0" dirty="0">
                <a:effectLst/>
                <a:latin typeface="Menlo"/>
              </a:rPr>
              <a:t>But </a:t>
            </a:r>
            <a:r>
              <a:rPr lang="en-IE" sz="1200" b="0" i="0" dirty="0" err="1">
                <a:effectLst/>
                <a:latin typeface="Menlo"/>
              </a:rPr>
              <a:t>concurrent.futures.</a:t>
            </a:r>
            <a:r>
              <a:rPr lang="en-IE" sz="1200" b="1" i="0" dirty="0" err="1">
                <a:effectLst/>
                <a:latin typeface="Menlo"/>
              </a:rPr>
              <a:t>InterpreterPoolExecutor</a:t>
            </a:r>
            <a:r>
              <a:rPr lang="en-IE" sz="1200" b="1" i="0" dirty="0">
                <a:effectLst/>
                <a:latin typeface="Menlo"/>
              </a:rPr>
              <a:t> is coming to 3.14 (!)</a:t>
            </a:r>
            <a:endParaRPr lang="en-IE" sz="1200" dirty="0"/>
          </a:p>
        </p:txBody>
      </p:sp>
    </p:spTree>
    <p:extLst>
      <p:ext uri="{BB962C8B-B14F-4D97-AF65-F5344CB8AC3E}">
        <p14:creationId xmlns:p14="http://schemas.microsoft.com/office/powerpoint/2010/main" val="19807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1B8679B-8322-2E19-D21E-4BDB99FD923C}"/>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2200BCF3-985A-E1BD-870D-C72AFF2906EE}"/>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PEP 684: A Per-Interpreter GIL</a:t>
            </a:r>
            <a:endParaRPr dirty="0"/>
          </a:p>
        </p:txBody>
      </p:sp>
      <p:sp>
        <p:nvSpPr>
          <p:cNvPr id="124" name="Google Shape;124;p16">
            <a:extLst>
              <a:ext uri="{FF2B5EF4-FFF2-40B4-BE49-F238E27FC236}">
                <a16:creationId xmlns:a16="http://schemas.microsoft.com/office/drawing/2014/main" id="{EA2DDE2F-7498-1747-F24C-6DEF30C98A7A}"/>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14</a:t>
            </a:fld>
            <a:endParaRPr/>
          </a:p>
        </p:txBody>
      </p:sp>
      <p:sp>
        <p:nvSpPr>
          <p:cNvPr id="125" name="Google Shape;125;p16">
            <a:extLst>
              <a:ext uri="{FF2B5EF4-FFF2-40B4-BE49-F238E27FC236}">
                <a16:creationId xmlns:a16="http://schemas.microsoft.com/office/drawing/2014/main" id="{5C671610-7B03-8CF4-735C-7EACF3523B6A}"/>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Table 5">
            <a:extLst>
              <a:ext uri="{FF2B5EF4-FFF2-40B4-BE49-F238E27FC236}">
                <a16:creationId xmlns:a16="http://schemas.microsoft.com/office/drawing/2014/main" id="{9D1295A1-6D9B-1BDB-73D3-EC80803A606B}"/>
              </a:ext>
            </a:extLst>
          </p:cNvPr>
          <p:cNvGraphicFramePr>
            <a:graphicFrameLocks noGrp="1"/>
          </p:cNvGraphicFramePr>
          <p:nvPr>
            <p:extLst>
              <p:ext uri="{D42A27DB-BD31-4B8C-83A1-F6EECF244321}">
                <p14:modId xmlns:p14="http://schemas.microsoft.com/office/powerpoint/2010/main" val="3401260389"/>
              </p:ext>
            </p:extLst>
          </p:nvPr>
        </p:nvGraphicFramePr>
        <p:xfrm>
          <a:off x="687799" y="1944688"/>
          <a:ext cx="8218000" cy="1430320"/>
        </p:xfrm>
        <a:graphic>
          <a:graphicData uri="http://schemas.openxmlformats.org/drawingml/2006/table">
            <a:tbl>
              <a:tblPr>
                <a:tableStyleId>{5C22544A-7EE6-4342-B048-85BDC9FD1C3A}</a:tableStyleId>
              </a:tblPr>
              <a:tblGrid>
                <a:gridCol w="1730846">
                  <a:extLst>
                    <a:ext uri="{9D8B030D-6E8A-4147-A177-3AD203B41FA5}">
                      <a16:colId xmlns:a16="http://schemas.microsoft.com/office/drawing/2014/main" val="2523566984"/>
                    </a:ext>
                  </a:extLst>
                </a:gridCol>
                <a:gridCol w="1336832">
                  <a:extLst>
                    <a:ext uri="{9D8B030D-6E8A-4147-A177-3AD203B41FA5}">
                      <a16:colId xmlns:a16="http://schemas.microsoft.com/office/drawing/2014/main" val="2496401590"/>
                    </a:ext>
                  </a:extLst>
                </a:gridCol>
                <a:gridCol w="1197523">
                  <a:extLst>
                    <a:ext uri="{9D8B030D-6E8A-4147-A177-3AD203B41FA5}">
                      <a16:colId xmlns:a16="http://schemas.microsoft.com/office/drawing/2014/main" val="3325127376"/>
                    </a:ext>
                  </a:extLst>
                </a:gridCol>
                <a:gridCol w="2798902">
                  <a:extLst>
                    <a:ext uri="{9D8B030D-6E8A-4147-A177-3AD203B41FA5}">
                      <a16:colId xmlns:a16="http://schemas.microsoft.com/office/drawing/2014/main" val="2198666510"/>
                    </a:ext>
                  </a:extLst>
                </a:gridCol>
                <a:gridCol w="1153897">
                  <a:extLst>
                    <a:ext uri="{9D8B030D-6E8A-4147-A177-3AD203B41FA5}">
                      <a16:colId xmlns:a16="http://schemas.microsoft.com/office/drawing/2014/main" val="302373346"/>
                    </a:ext>
                  </a:extLst>
                </a:gridCol>
              </a:tblGrid>
              <a:tr h="417512">
                <a:tc>
                  <a:txBody>
                    <a:bodyPr/>
                    <a:lstStyle/>
                    <a:p>
                      <a:pPr algn="l" rtl="0" fontAlgn="b"/>
                      <a:r>
                        <a:rPr lang="en-IE" sz="1600" b="1" u="none" strike="noStrike" dirty="0">
                          <a:effectLst/>
                        </a:rPr>
                        <a:t>Model</a:t>
                      </a:r>
                      <a:endParaRPr lang="en-IE" sz="1600" b="1" i="0" u="none" strike="noStrike" dirty="0">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a:effectLst/>
                        </a:rPr>
                        <a:t>Execution</a:t>
                      </a:r>
                      <a:endParaRPr lang="en-IE" sz="1600" b="1" i="0" u="none" strike="noStrike">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a:effectLst/>
                        </a:rPr>
                        <a:t>Start-up time</a:t>
                      </a:r>
                      <a:endParaRPr lang="en-IE" sz="1600" b="1" i="0" u="none" strike="noStrike">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dirty="0">
                          <a:effectLst/>
                        </a:rPr>
                        <a:t>Data Exchange</a:t>
                      </a:r>
                      <a:endParaRPr lang="en-IE" sz="1600" b="1" i="0" u="none" strike="noStrike" dirty="0">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dirty="0">
                          <a:effectLst/>
                        </a:rPr>
                        <a:t>Style</a:t>
                      </a:r>
                      <a:endParaRPr lang="en-IE" sz="1600" b="1" i="0" u="none" strike="noStrike" dirty="0">
                        <a:solidFill>
                          <a:srgbClr val="000000"/>
                        </a:solidFill>
                        <a:effectLst/>
                        <a:latin typeface="Tw Cen MT" panose="020B0602020104020603" pitchFamily="34" charset="0"/>
                      </a:endParaRPr>
                    </a:p>
                  </a:txBody>
                  <a:tcPr marL="9362" marR="9362" marT="9362" marB="0" anchor="ctr"/>
                </a:tc>
                <a:extLst>
                  <a:ext uri="{0D108BD9-81ED-4DB2-BD59-A6C34878D82A}">
                    <a16:rowId xmlns:a16="http://schemas.microsoft.com/office/drawing/2014/main" val="3675084893"/>
                  </a:ext>
                </a:extLst>
              </a:tr>
              <a:tr h="250899">
                <a:tc>
                  <a:txBody>
                    <a:bodyPr/>
                    <a:lstStyle/>
                    <a:p>
                      <a:pPr algn="l" rtl="0" fontAlgn="t"/>
                      <a:r>
                        <a:rPr lang="en-IE" sz="1600" u="none" strike="noStrike">
                          <a:effectLst/>
                        </a:rPr>
                        <a:t>coroutine</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Concurrent</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smallest</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Any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Cooperative</a:t>
                      </a:r>
                      <a:endParaRPr lang="en-IE" sz="1600" b="0" i="0" u="none" strike="noStrike">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4152987098"/>
                  </a:ext>
                </a:extLst>
              </a:tr>
              <a:tr h="250899">
                <a:tc>
                  <a:txBody>
                    <a:bodyPr/>
                    <a:lstStyle/>
                    <a:p>
                      <a:pPr algn="l" rtl="0" fontAlgn="t"/>
                      <a:r>
                        <a:rPr lang="en-IE" sz="1600" u="none" strike="noStrike">
                          <a:effectLst/>
                        </a:rPr>
                        <a:t>threads</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 *</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small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Any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4238339797"/>
                  </a:ext>
                </a:extLst>
              </a:tr>
              <a:tr h="250899">
                <a:tc>
                  <a:txBody>
                    <a:bodyPr/>
                    <a:lstStyle/>
                    <a:p>
                      <a:pPr algn="l" rtl="0" fontAlgn="t"/>
                      <a:r>
                        <a:rPr lang="en-IE" sz="1600" u="none" strike="noStrike">
                          <a:effectLst/>
                        </a:rPr>
                        <a:t>multiprocessing</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large</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Serialization or Shared Memory</a:t>
                      </a:r>
                      <a:endParaRPr lang="en-IE" sz="1600" b="0" i="0" u="none" strike="noStrike" dirty="0">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2444946748"/>
                  </a:ext>
                </a:extLst>
              </a:tr>
              <a:tr h="250899">
                <a:tc>
                  <a:txBody>
                    <a:bodyPr/>
                    <a:lstStyle/>
                    <a:p>
                      <a:pPr algn="l" rtl="0" fontAlgn="t"/>
                      <a:r>
                        <a:rPr lang="en-IE" sz="1600" u="none" strike="noStrike" dirty="0" err="1">
                          <a:effectLst/>
                        </a:rPr>
                        <a:t>subinterpreters</a:t>
                      </a:r>
                      <a:endParaRPr lang="en-IE" sz="1600" b="0" i="0" u="none" strike="noStrike" dirty="0">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medium</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Serialization or Shared Memory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987150277"/>
                  </a:ext>
                </a:extLst>
              </a:tr>
            </a:tbl>
          </a:graphicData>
        </a:graphic>
      </p:graphicFrame>
      <p:sp>
        <p:nvSpPr>
          <p:cNvPr id="7" name="TextBox 6">
            <a:extLst>
              <a:ext uri="{FF2B5EF4-FFF2-40B4-BE49-F238E27FC236}">
                <a16:creationId xmlns:a16="http://schemas.microsoft.com/office/drawing/2014/main" id="{640D07F1-232D-9C3C-5127-CD2356EEE671}"/>
              </a:ext>
            </a:extLst>
          </p:cNvPr>
          <p:cNvSpPr txBox="1"/>
          <p:nvPr/>
        </p:nvSpPr>
        <p:spPr>
          <a:xfrm>
            <a:off x="687799" y="4337439"/>
            <a:ext cx="8456201" cy="369332"/>
          </a:xfrm>
          <a:prstGeom prst="rect">
            <a:avLst/>
          </a:prstGeom>
          <a:noFill/>
        </p:spPr>
        <p:txBody>
          <a:bodyPr wrap="square">
            <a:spAutoFit/>
          </a:bodyPr>
          <a:lstStyle/>
          <a:p>
            <a:r>
              <a:rPr lang="en-IE" b="0" i="0" dirty="0">
                <a:effectLst/>
                <a:latin typeface="Menlo"/>
              </a:rPr>
              <a:t>(*) On </a:t>
            </a:r>
            <a:r>
              <a:rPr lang="en-IE" b="0" i="1" dirty="0">
                <a:effectLst/>
                <a:latin typeface="Menlo"/>
              </a:rPr>
              <a:t>regular</a:t>
            </a:r>
            <a:r>
              <a:rPr lang="en-IE" b="0" i="0" dirty="0">
                <a:effectLst/>
                <a:latin typeface="Menlo"/>
              </a:rPr>
              <a:t> Python builds, multi-threading is not really parallel because of the GIL</a:t>
            </a:r>
            <a:endParaRPr lang="en-IE" dirty="0"/>
          </a:p>
        </p:txBody>
      </p:sp>
    </p:spTree>
    <p:extLst>
      <p:ext uri="{BB962C8B-B14F-4D97-AF65-F5344CB8AC3E}">
        <p14:creationId xmlns:p14="http://schemas.microsoft.com/office/powerpoint/2010/main" val="383162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7714707-04E8-9185-D51B-5855D3AC20A4}"/>
            </a:ext>
          </a:extLst>
        </p:cNvPr>
        <p:cNvGrpSpPr/>
        <p:nvPr/>
      </p:nvGrpSpPr>
      <p:grpSpPr>
        <a:xfrm>
          <a:off x="0" y="0"/>
          <a:ext cx="0" cy="0"/>
          <a:chOff x="0" y="0"/>
          <a:chExt cx="0" cy="0"/>
        </a:xfrm>
      </p:grpSpPr>
      <p:sp>
        <p:nvSpPr>
          <p:cNvPr id="210" name="Google Shape;210;p25">
            <a:extLst>
              <a:ext uri="{FF2B5EF4-FFF2-40B4-BE49-F238E27FC236}">
                <a16:creationId xmlns:a16="http://schemas.microsoft.com/office/drawing/2014/main" id="{C598F22A-27CA-CB0D-7B83-1A7F0B136E2B}"/>
              </a:ext>
            </a:extLst>
          </p:cNvPr>
          <p:cNvSpPr txBox="1">
            <a:spLocks noGrp="1"/>
          </p:cNvSpPr>
          <p:nvPr>
            <p:ph type="title"/>
          </p:nvPr>
        </p:nvSpPr>
        <p:spPr>
          <a:xfrm>
            <a:off x="788100" y="707875"/>
            <a:ext cx="7567800" cy="17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3.13</a:t>
            </a:r>
            <a:endParaRPr dirty="0"/>
          </a:p>
        </p:txBody>
      </p:sp>
      <p:sp>
        <p:nvSpPr>
          <p:cNvPr id="212" name="Google Shape;212;p25">
            <a:extLst>
              <a:ext uri="{FF2B5EF4-FFF2-40B4-BE49-F238E27FC236}">
                <a16:creationId xmlns:a16="http://schemas.microsoft.com/office/drawing/2014/main" id="{C697205F-FE3C-03BE-89F8-AFEA776F97AC}"/>
              </a:ext>
            </a:extLst>
          </p:cNvPr>
          <p:cNvSpPr/>
          <p:nvPr/>
        </p:nvSpPr>
        <p:spPr>
          <a:xfrm>
            <a:off x="568175" y="32875"/>
            <a:ext cx="1395600" cy="675000"/>
          </a:xfrm>
          <a:prstGeom prst="rect">
            <a:avLst/>
          </a:prstGeom>
          <a:solidFill>
            <a:srgbClr val="2C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00CA7BA-48D2-BC5B-63EB-D0327CD30283}"/>
              </a:ext>
            </a:extLst>
          </p:cNvPr>
          <p:cNvSpPr txBox="1"/>
          <p:nvPr/>
        </p:nvSpPr>
        <p:spPr>
          <a:xfrm>
            <a:off x="428867" y="3813717"/>
            <a:ext cx="8286265" cy="923330"/>
          </a:xfrm>
          <a:prstGeom prst="rect">
            <a:avLst/>
          </a:prstGeom>
          <a:noFill/>
        </p:spPr>
        <p:txBody>
          <a:bodyPr wrap="square">
            <a:spAutoFit/>
          </a:bodyPr>
          <a:lstStyle/>
          <a:p>
            <a:pPr algn="l"/>
            <a:r>
              <a:rPr lang="en-US" i="0" dirty="0">
                <a:solidFill>
                  <a:schemeClr val="bg1"/>
                </a:solidFill>
                <a:effectLst/>
                <a:latin typeface="Tw Cen MT (Body)"/>
              </a:rPr>
              <a:t>New Interactive Interpreter</a:t>
            </a:r>
          </a:p>
          <a:p>
            <a:pPr algn="l"/>
            <a:r>
              <a:rPr lang="en-US" i="0" dirty="0">
                <a:solidFill>
                  <a:schemeClr val="bg1"/>
                </a:solidFill>
                <a:effectLst/>
                <a:latin typeface="Tw Cen MT (Body)"/>
              </a:rPr>
              <a:t>Free-threaded builds</a:t>
            </a:r>
          </a:p>
          <a:p>
            <a:pPr algn="l"/>
            <a:r>
              <a:rPr lang="en-US" dirty="0">
                <a:solidFill>
                  <a:schemeClr val="bg1"/>
                </a:solidFill>
                <a:latin typeface="Tw Cen MT (Body)"/>
              </a:rPr>
              <a:t>The JIT</a:t>
            </a:r>
            <a:endParaRPr lang="en-US" i="0" dirty="0">
              <a:solidFill>
                <a:schemeClr val="bg1"/>
              </a:solidFill>
              <a:effectLst/>
              <a:latin typeface="Tw Cen MT (Body)"/>
            </a:endParaRPr>
          </a:p>
        </p:txBody>
      </p:sp>
    </p:spTree>
    <p:extLst>
      <p:ext uri="{BB962C8B-B14F-4D97-AF65-F5344CB8AC3E}">
        <p14:creationId xmlns:p14="http://schemas.microsoft.com/office/powerpoint/2010/main" val="133869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6C9F977D-5F24-839B-5F3F-9D1FF6762303}"/>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306C7271-4B4F-A612-BDA4-8C97B7447187}"/>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A new INTERACTIVE INTERPRETER</a:t>
            </a:r>
            <a:endParaRPr dirty="0"/>
          </a:p>
        </p:txBody>
      </p:sp>
      <p:sp>
        <p:nvSpPr>
          <p:cNvPr id="124" name="Google Shape;124;p16">
            <a:extLst>
              <a:ext uri="{FF2B5EF4-FFF2-40B4-BE49-F238E27FC236}">
                <a16:creationId xmlns:a16="http://schemas.microsoft.com/office/drawing/2014/main" id="{37730BE5-1C7B-663F-12C3-7E1E1AB381AE}"/>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16</a:t>
            </a:fld>
            <a:endParaRPr/>
          </a:p>
        </p:txBody>
      </p:sp>
      <p:sp>
        <p:nvSpPr>
          <p:cNvPr id="125" name="Google Shape;125;p16">
            <a:extLst>
              <a:ext uri="{FF2B5EF4-FFF2-40B4-BE49-F238E27FC236}">
                <a16:creationId xmlns:a16="http://schemas.microsoft.com/office/drawing/2014/main" id="{8E8AFADC-63D2-A060-C175-6F4715C6830D}"/>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B5A2059E-C4A8-B18E-786C-E45BE5F1E2A5}"/>
              </a:ext>
            </a:extLst>
          </p:cNvPr>
          <p:cNvSpPr txBox="1"/>
          <p:nvPr/>
        </p:nvSpPr>
        <p:spPr>
          <a:xfrm>
            <a:off x="687800" y="1680210"/>
            <a:ext cx="8456200" cy="307777"/>
          </a:xfrm>
          <a:prstGeom prst="rect">
            <a:avLst/>
          </a:prstGeom>
          <a:noFill/>
        </p:spPr>
        <p:txBody>
          <a:bodyPr wrap="square">
            <a:spAutoFit/>
          </a:bodyPr>
          <a:lstStyle/>
          <a:p>
            <a:endParaRPr lang="en-US" sz="1400"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4EDD70F-71D0-63B6-2707-91C504450B6D}"/>
              </a:ext>
            </a:extLst>
          </p:cNvPr>
          <p:cNvSpPr txBox="1"/>
          <p:nvPr/>
        </p:nvSpPr>
        <p:spPr>
          <a:xfrm>
            <a:off x="687799" y="1680210"/>
            <a:ext cx="4199887" cy="3631763"/>
          </a:xfrm>
          <a:prstGeom prst="rect">
            <a:avLst/>
          </a:prstGeom>
          <a:noFill/>
        </p:spPr>
        <p:txBody>
          <a:bodyPr wrap="square">
            <a:spAutoFit/>
          </a:bodyPr>
          <a:lstStyle/>
          <a:p>
            <a:r>
              <a:rPr lang="en-US" dirty="0"/>
              <a:t>Multiline editing with history preservation.</a:t>
            </a:r>
          </a:p>
          <a:p>
            <a:endParaRPr lang="en-US" dirty="0"/>
          </a:p>
          <a:p>
            <a:r>
              <a:rPr lang="en-US" dirty="0"/>
              <a:t>Prompts and tracebacks with colors.</a:t>
            </a:r>
          </a:p>
          <a:p>
            <a:endParaRPr lang="en-US" dirty="0"/>
          </a:p>
          <a:p>
            <a:r>
              <a:rPr lang="en-US" dirty="0"/>
              <a:t>Interactive help browsing using F1 with a separate command history.</a:t>
            </a:r>
          </a:p>
          <a:p>
            <a:endParaRPr lang="en-US" dirty="0"/>
          </a:p>
          <a:p>
            <a:r>
              <a:rPr lang="en-US" dirty="0"/>
              <a:t>History browsing using F2.</a:t>
            </a:r>
          </a:p>
          <a:p>
            <a:endParaRPr lang="en-US" dirty="0"/>
          </a:p>
          <a:p>
            <a:r>
              <a:rPr lang="en-US" dirty="0"/>
              <a:t>“Paste mode” with F3.</a:t>
            </a:r>
          </a:p>
          <a:p>
            <a:br>
              <a:rPr lang="en-US" dirty="0"/>
            </a:br>
            <a:br>
              <a:rPr lang="en-US" dirty="0"/>
            </a:br>
            <a:endParaRPr lang="en-US" sz="14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FEC5029-6F7F-2018-719D-E329ED9C070C}"/>
              </a:ext>
            </a:extLst>
          </p:cNvPr>
          <p:cNvPicPr>
            <a:picLocks noChangeAspect="1"/>
          </p:cNvPicPr>
          <p:nvPr/>
        </p:nvPicPr>
        <p:blipFill>
          <a:blip r:embed="rId3"/>
          <a:stretch>
            <a:fillRect/>
          </a:stretch>
        </p:blipFill>
        <p:spPr>
          <a:xfrm>
            <a:off x="5022639" y="1877939"/>
            <a:ext cx="3883162" cy="2579786"/>
          </a:xfrm>
          <a:prstGeom prst="rect">
            <a:avLst/>
          </a:prstGeom>
        </p:spPr>
      </p:pic>
    </p:spTree>
    <p:extLst>
      <p:ext uri="{BB962C8B-B14F-4D97-AF65-F5344CB8AC3E}">
        <p14:creationId xmlns:p14="http://schemas.microsoft.com/office/powerpoint/2010/main" val="341835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A4025E9F-B9A2-1DCF-315B-5CECAE14F79D}"/>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888A894E-EEAE-1DF8-9639-1D44C7F45932}"/>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PEP 703 – Making the GIL Optional in CPython</a:t>
            </a:r>
            <a:endParaRPr dirty="0"/>
          </a:p>
        </p:txBody>
      </p:sp>
      <p:sp>
        <p:nvSpPr>
          <p:cNvPr id="124" name="Google Shape;124;p16">
            <a:extLst>
              <a:ext uri="{FF2B5EF4-FFF2-40B4-BE49-F238E27FC236}">
                <a16:creationId xmlns:a16="http://schemas.microsoft.com/office/drawing/2014/main" id="{55828F3F-DF4C-9ABB-86FC-31072895EA1C}"/>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17</a:t>
            </a:fld>
            <a:endParaRPr/>
          </a:p>
        </p:txBody>
      </p:sp>
      <p:sp>
        <p:nvSpPr>
          <p:cNvPr id="125" name="Google Shape;125;p16">
            <a:extLst>
              <a:ext uri="{FF2B5EF4-FFF2-40B4-BE49-F238E27FC236}">
                <a16:creationId xmlns:a16="http://schemas.microsoft.com/office/drawing/2014/main" id="{892F9832-252A-0380-05D2-6DFAA45A6D13}"/>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F4A93B0-09DB-B59C-1EB6-016263A48B16}"/>
              </a:ext>
            </a:extLst>
          </p:cNvPr>
          <p:cNvSpPr txBox="1"/>
          <p:nvPr/>
        </p:nvSpPr>
        <p:spPr>
          <a:xfrm>
            <a:off x="687799" y="1744452"/>
            <a:ext cx="7618001" cy="923330"/>
          </a:xfrm>
          <a:prstGeom prst="rect">
            <a:avLst/>
          </a:prstGeom>
          <a:noFill/>
        </p:spPr>
        <p:txBody>
          <a:bodyPr wrap="square">
            <a:spAutoFit/>
          </a:bodyPr>
          <a:lstStyle/>
          <a:p>
            <a:r>
              <a:rPr lang="en-IE" dirty="0"/>
              <a:t>This PEP proposes adding a build configuration (--disable-</a:t>
            </a:r>
            <a:r>
              <a:rPr lang="en-IE" dirty="0" err="1"/>
              <a:t>gil</a:t>
            </a:r>
            <a:r>
              <a:rPr lang="en-IE" dirty="0"/>
              <a:t>) to </a:t>
            </a:r>
            <a:r>
              <a:rPr lang="en-IE" dirty="0" err="1"/>
              <a:t>CPython</a:t>
            </a:r>
            <a:r>
              <a:rPr lang="en-IE" dirty="0"/>
              <a:t> to let it run Python code without the global interpreter lock and with the necessary changes needed to make the interpreter thread-safe.</a:t>
            </a:r>
          </a:p>
        </p:txBody>
      </p:sp>
      <p:sp>
        <p:nvSpPr>
          <p:cNvPr id="9" name="TextBox 8">
            <a:extLst>
              <a:ext uri="{FF2B5EF4-FFF2-40B4-BE49-F238E27FC236}">
                <a16:creationId xmlns:a16="http://schemas.microsoft.com/office/drawing/2014/main" id="{931DD5BD-CAEE-AA73-FA62-A41034087711}"/>
              </a:ext>
            </a:extLst>
          </p:cNvPr>
          <p:cNvSpPr txBox="1"/>
          <p:nvPr/>
        </p:nvSpPr>
        <p:spPr>
          <a:xfrm>
            <a:off x="762999" y="3799309"/>
            <a:ext cx="7618001" cy="1200329"/>
          </a:xfrm>
          <a:prstGeom prst="rect">
            <a:avLst/>
          </a:prstGeom>
          <a:noFill/>
        </p:spPr>
        <p:txBody>
          <a:bodyPr wrap="square">
            <a:spAutoFit/>
          </a:bodyPr>
          <a:lstStyle/>
          <a:p>
            <a:r>
              <a:rPr lang="en-US" dirty="0"/>
              <a:t>New “deferred” reference counting</a:t>
            </a:r>
          </a:p>
          <a:p>
            <a:r>
              <a:rPr lang="en-US" dirty="0"/>
              <a:t>Rework garbage collection</a:t>
            </a:r>
          </a:p>
          <a:p>
            <a:r>
              <a:rPr lang="en-US" dirty="0"/>
              <a:t>Rework data structures for thread-safe operations</a:t>
            </a:r>
          </a:p>
          <a:p>
            <a:r>
              <a:rPr lang="en-US" dirty="0"/>
              <a:t>C-extensions needs updating to remove the reliance on the GIL</a:t>
            </a:r>
            <a:endParaRPr lang="en-IE" dirty="0"/>
          </a:p>
        </p:txBody>
      </p:sp>
    </p:spTree>
    <p:extLst>
      <p:ext uri="{BB962C8B-B14F-4D97-AF65-F5344CB8AC3E}">
        <p14:creationId xmlns:p14="http://schemas.microsoft.com/office/powerpoint/2010/main" val="4019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AFB75DF-5461-E635-F344-226EFCB0E773}"/>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4C2A8676-D608-12FA-3722-F3DD0A817112}"/>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PEP 703 – Making the GIL Optional in CPython</a:t>
            </a:r>
            <a:endParaRPr dirty="0"/>
          </a:p>
        </p:txBody>
      </p:sp>
      <p:sp>
        <p:nvSpPr>
          <p:cNvPr id="124" name="Google Shape;124;p16">
            <a:extLst>
              <a:ext uri="{FF2B5EF4-FFF2-40B4-BE49-F238E27FC236}">
                <a16:creationId xmlns:a16="http://schemas.microsoft.com/office/drawing/2014/main" id="{E347D1B3-9B8D-20B2-24D2-0488071F6165}"/>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18</a:t>
            </a:fld>
            <a:endParaRPr/>
          </a:p>
        </p:txBody>
      </p:sp>
      <p:sp>
        <p:nvSpPr>
          <p:cNvPr id="125" name="Google Shape;125;p16">
            <a:extLst>
              <a:ext uri="{FF2B5EF4-FFF2-40B4-BE49-F238E27FC236}">
                <a16:creationId xmlns:a16="http://schemas.microsoft.com/office/drawing/2014/main" id="{E5701C05-BBCB-9DE5-A6FB-0D7F50087203}"/>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4BF9664D-BCBA-7FFD-4713-CC7D78CEE645}"/>
              </a:ext>
            </a:extLst>
          </p:cNvPr>
          <p:cNvSpPr txBox="1"/>
          <p:nvPr/>
        </p:nvSpPr>
        <p:spPr>
          <a:xfrm>
            <a:off x="687799" y="1744452"/>
            <a:ext cx="8218002" cy="2308324"/>
          </a:xfrm>
          <a:prstGeom prst="rect">
            <a:avLst/>
          </a:prstGeom>
          <a:noFill/>
        </p:spPr>
        <p:txBody>
          <a:bodyPr wrap="square">
            <a:spAutoFit/>
          </a:bodyPr>
          <a:lstStyle/>
          <a:p>
            <a:r>
              <a:rPr lang="en-US" dirty="0"/>
              <a:t>2024: CPython 3.13 is released with support for a --disable-</a:t>
            </a:r>
            <a:r>
              <a:rPr lang="en-US" dirty="0" err="1"/>
              <a:t>gil</a:t>
            </a:r>
            <a:r>
              <a:rPr lang="en-US" dirty="0"/>
              <a:t> build time flag. There are two ABIs for CPython, one with the GIL and one without. </a:t>
            </a:r>
          </a:p>
          <a:p>
            <a:endParaRPr lang="en-US" dirty="0"/>
          </a:p>
          <a:p>
            <a:r>
              <a:rPr lang="en-US" dirty="0"/>
              <a:t>2026–2027: CPython is released with the GIL controlled by a runtime environment variable or flag. The GIL is enabled by default. A single ABI.</a:t>
            </a:r>
          </a:p>
          <a:p>
            <a:endParaRPr lang="en-US" dirty="0"/>
          </a:p>
          <a:p>
            <a:r>
              <a:rPr lang="en-US" dirty="0"/>
              <a:t>2028–2030: CPython switches to the GIL being disabled by default. The GIL can still be enabled at runtime via an env variable or command line flag.</a:t>
            </a:r>
            <a:endParaRPr lang="en-IE" dirty="0"/>
          </a:p>
        </p:txBody>
      </p:sp>
    </p:spTree>
    <p:extLst>
      <p:ext uri="{BB962C8B-B14F-4D97-AF65-F5344CB8AC3E}">
        <p14:creationId xmlns:p14="http://schemas.microsoft.com/office/powerpoint/2010/main" val="3148102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9FB5309A-7CD4-38D8-F2C3-410B36F3CB62}"/>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BBA5DC92-F31A-AC6C-D790-7632FC28EF5D}"/>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E" dirty="0"/>
              <a:t>PEP 744 – JIT Compilation</a:t>
            </a:r>
            <a:endParaRPr dirty="0"/>
          </a:p>
        </p:txBody>
      </p:sp>
      <p:sp>
        <p:nvSpPr>
          <p:cNvPr id="124" name="Google Shape;124;p16">
            <a:extLst>
              <a:ext uri="{FF2B5EF4-FFF2-40B4-BE49-F238E27FC236}">
                <a16:creationId xmlns:a16="http://schemas.microsoft.com/office/drawing/2014/main" id="{568895AE-40BF-ABAE-2E10-419EBD98F38D}"/>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19</a:t>
            </a:fld>
            <a:endParaRPr/>
          </a:p>
        </p:txBody>
      </p:sp>
      <p:sp>
        <p:nvSpPr>
          <p:cNvPr id="125" name="Google Shape;125;p16">
            <a:extLst>
              <a:ext uri="{FF2B5EF4-FFF2-40B4-BE49-F238E27FC236}">
                <a16:creationId xmlns:a16="http://schemas.microsoft.com/office/drawing/2014/main" id="{41ED8520-B7A5-75ED-F497-1F1A9BC58890}"/>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108A891-0CE0-753D-039E-48C157EE1E75}"/>
              </a:ext>
            </a:extLst>
          </p:cNvPr>
          <p:cNvSpPr txBox="1"/>
          <p:nvPr/>
        </p:nvSpPr>
        <p:spPr>
          <a:xfrm>
            <a:off x="687800" y="1807641"/>
            <a:ext cx="7986807" cy="1477328"/>
          </a:xfrm>
          <a:prstGeom prst="rect">
            <a:avLst/>
          </a:prstGeom>
          <a:noFill/>
        </p:spPr>
        <p:txBody>
          <a:bodyPr wrap="square">
            <a:spAutoFit/>
          </a:bodyPr>
          <a:lstStyle/>
          <a:p>
            <a:r>
              <a:rPr lang="en-US" dirty="0"/>
              <a:t>PEP 744 introduces an experimental Just-In-Time (JIT) compiler into CPython, aiming to enhance performance by compiling Python code into machine code at runtime. </a:t>
            </a:r>
          </a:p>
          <a:p>
            <a:r>
              <a:rPr lang="en-US" dirty="0"/>
              <a:t>The JIT is currently not enabled by default and remains in the experimental stage, with future plans to integrate it as a permanent feature in CPython.</a:t>
            </a:r>
          </a:p>
          <a:p>
            <a:endParaRPr lang="en-IE" dirty="0"/>
          </a:p>
        </p:txBody>
      </p:sp>
    </p:spTree>
    <p:extLst>
      <p:ext uri="{BB962C8B-B14F-4D97-AF65-F5344CB8AC3E}">
        <p14:creationId xmlns:p14="http://schemas.microsoft.com/office/powerpoint/2010/main" val="364466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body" idx="1"/>
          </p:nvPr>
        </p:nvSpPr>
        <p:spPr>
          <a:xfrm>
            <a:off x="508000" y="1548125"/>
            <a:ext cx="4165600" cy="3189000"/>
          </a:xfrm>
          <a:prstGeom prst="rect">
            <a:avLst/>
          </a:prstGeom>
        </p:spPr>
        <p:txBody>
          <a:bodyPr spcFirstLastPara="1" wrap="square" lIns="0" tIns="0" rIns="0" bIns="0" anchor="t" anchorCtr="0">
            <a:noAutofit/>
          </a:bodyPr>
          <a:lstStyle/>
          <a:p>
            <a:pPr marL="101600" lvl="0" indent="0"/>
            <a:r>
              <a:rPr lang="en-IE" sz="1400" dirty="0"/>
              <a:t>3.12 Released on 2023-10-02 (1 year after 3.11)  </a:t>
            </a:r>
          </a:p>
          <a:p>
            <a:pPr marL="101600" lvl="0" indent="0"/>
            <a:endParaRPr lang="en-IE" sz="1400" dirty="0"/>
          </a:p>
          <a:p>
            <a:pPr marL="101600" lvl="0" indent="0"/>
            <a:r>
              <a:rPr lang="en-IE" sz="1400" dirty="0"/>
              <a:t>As any release since 3.8, it will be followed by:</a:t>
            </a:r>
          </a:p>
          <a:p>
            <a:pPr marL="387350" lvl="0" indent="-285750">
              <a:buFont typeface="Arial" panose="020B0604020202020204" pitchFamily="34" charset="0"/>
              <a:buChar char="•"/>
            </a:pPr>
            <a:r>
              <a:rPr lang="en-IE" sz="1400" dirty="0"/>
              <a:t>1.5 years of bugfix releases (~ every 2 months)</a:t>
            </a:r>
          </a:p>
          <a:p>
            <a:pPr marL="387350" lvl="0" indent="-285750">
              <a:buFont typeface="Arial" panose="020B0604020202020204" pitchFamily="34" charset="0"/>
              <a:buChar char="•"/>
            </a:pPr>
            <a:r>
              <a:rPr lang="en-IE" sz="1400" dirty="0"/>
              <a:t>3.5 years of security releases after (</a:t>
            </a:r>
            <a:r>
              <a:rPr lang="en-IE" sz="1400" i="1" dirty="0"/>
              <a:t>source only</a:t>
            </a:r>
            <a:r>
              <a:rPr lang="en-IE" sz="1400" dirty="0"/>
              <a:t>)</a:t>
            </a:r>
          </a:p>
          <a:p>
            <a:pPr marL="387350" lvl="0" indent="-285750">
              <a:buFont typeface="Arial" panose="020B0604020202020204" pitchFamily="34" charset="0"/>
              <a:buChar char="•"/>
            </a:pPr>
            <a:endParaRPr lang="en-IE" sz="1400" dirty="0"/>
          </a:p>
          <a:p>
            <a:pPr marL="387350" lvl="0" indent="-285750">
              <a:buFont typeface="Arial" panose="020B0604020202020204" pitchFamily="34" charset="0"/>
              <a:buChar char="•"/>
            </a:pPr>
            <a:endParaRPr lang="en-IE" sz="1400" dirty="0"/>
          </a:p>
        </p:txBody>
      </p:sp>
      <p:sp>
        <p:nvSpPr>
          <p:cNvPr id="123" name="Google Shape;123;p16"/>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Python 3.12 – 3.13</a:t>
            </a:r>
            <a:endParaRPr dirty="0"/>
          </a:p>
        </p:txBody>
      </p:sp>
      <p:sp>
        <p:nvSpPr>
          <p:cNvPr id="124" name="Google Shape;124;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a:t>
            </a:fld>
            <a:endParaRPr/>
          </a:p>
        </p:txBody>
      </p:sp>
      <p:sp>
        <p:nvSpPr>
          <p:cNvPr id="125" name="Google Shape;125;p16"/>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p16">
            <a:extLst>
              <a:ext uri="{FF2B5EF4-FFF2-40B4-BE49-F238E27FC236}">
                <a16:creationId xmlns:a16="http://schemas.microsoft.com/office/drawing/2014/main" id="{D437917B-E4F1-C6D1-C1EA-8984B4261429}"/>
              </a:ext>
            </a:extLst>
          </p:cNvPr>
          <p:cNvSpPr txBox="1">
            <a:spLocks/>
          </p:cNvSpPr>
          <p:nvPr/>
        </p:nvSpPr>
        <p:spPr>
          <a:xfrm>
            <a:off x="5053251" y="1548125"/>
            <a:ext cx="4033599" cy="3189000"/>
          </a:xfrm>
          <a:prstGeom prst="rect">
            <a:avLst/>
          </a:prstGeom>
          <a:noFill/>
          <a:ln>
            <a:noFill/>
          </a:ln>
        </p:spPr>
        <p:txBody>
          <a:bodyPr spcFirstLastPara="1" vert="horz" wrap="square" lIns="0" tIns="0" rIns="0" bIns="0" rtlCol="0" anchor="t" anchorCtr="0">
            <a:noAutofit/>
          </a:bodyPr>
          <a:lstStyle>
            <a:lvl1pPr marL="457200" lvl="0" indent="-228600" algn="l" defTabSz="685800" rtl="0" eaLnBrk="1" latinLnBrk="0" hangingPunct="1">
              <a:lnSpc>
                <a:spcPct val="115000"/>
              </a:lnSpc>
              <a:spcBef>
                <a:spcPts val="1000"/>
              </a:spcBef>
              <a:spcAft>
                <a:spcPts val="0"/>
              </a:spcAft>
              <a:buClr>
                <a:srgbClr val="2C363A"/>
              </a:buClr>
              <a:buSzPts val="2000"/>
              <a:buFont typeface="Tw Cen MT" panose="020B0602020104020603" pitchFamily="34" charset="0"/>
              <a:buNone/>
              <a:defRPr sz="1650" kern="1200">
                <a:solidFill>
                  <a:srgbClr val="2C363A"/>
                </a:solidFill>
                <a:latin typeface="+mn-lt"/>
                <a:ea typeface="+mn-ea"/>
                <a:cs typeface="+mn-cs"/>
              </a:defRPr>
            </a:lvl1pPr>
            <a:lvl2pPr marL="914400" lvl="1" indent="-355600" algn="l" defTabSz="685800" rtl="0" eaLnBrk="1" latinLnBrk="0" hangingPunct="1">
              <a:lnSpc>
                <a:spcPct val="115000"/>
              </a:lnSpc>
              <a:spcBef>
                <a:spcPts val="1000"/>
              </a:spcBef>
              <a:spcAft>
                <a:spcPts val="0"/>
              </a:spcAft>
              <a:buClr>
                <a:srgbClr val="2C363A"/>
              </a:buClr>
              <a:buSzPts val="2000"/>
              <a:buFont typeface="Wingdings 3" pitchFamily="18" charset="2"/>
              <a:buChar char="—"/>
              <a:defRPr sz="1350" kern="1200">
                <a:solidFill>
                  <a:srgbClr val="2C363A"/>
                </a:solidFill>
                <a:latin typeface="+mn-lt"/>
                <a:ea typeface="+mn-ea"/>
                <a:cs typeface="+mn-cs"/>
              </a:defRPr>
            </a:lvl2pPr>
            <a:lvl3pPr marL="1371600" lvl="2" indent="-355600" algn="l" defTabSz="685800" rtl="0" eaLnBrk="1" latinLnBrk="0" hangingPunct="1">
              <a:lnSpc>
                <a:spcPct val="115000"/>
              </a:lnSpc>
              <a:spcBef>
                <a:spcPts val="1000"/>
              </a:spcBef>
              <a:spcAft>
                <a:spcPts val="0"/>
              </a:spcAft>
              <a:buClr>
                <a:srgbClr val="2C363A"/>
              </a:buClr>
              <a:buSzPts val="2000"/>
              <a:buFont typeface="Wingdings 3" pitchFamily="18" charset="2"/>
              <a:buChar char="—"/>
              <a:defRPr sz="1050" kern="1200">
                <a:solidFill>
                  <a:srgbClr val="2C363A"/>
                </a:solidFill>
                <a:latin typeface="+mn-lt"/>
                <a:ea typeface="+mn-ea"/>
                <a:cs typeface="+mn-cs"/>
              </a:defRPr>
            </a:lvl3pPr>
            <a:lvl4pPr marL="1828800" lvl="3" indent="-355600" algn="l" defTabSz="685800" rtl="0" eaLnBrk="1" latinLnBrk="0" hangingPunct="1">
              <a:lnSpc>
                <a:spcPct val="115000"/>
              </a:lnSpc>
              <a:spcBef>
                <a:spcPts val="1000"/>
              </a:spcBef>
              <a:spcAft>
                <a:spcPts val="0"/>
              </a:spcAft>
              <a:buClr>
                <a:srgbClr val="2C363A"/>
              </a:buClr>
              <a:buSzPts val="2000"/>
              <a:buFont typeface="Wingdings 3" pitchFamily="18" charset="2"/>
              <a:buChar char="—"/>
              <a:defRPr sz="1050" kern="1200">
                <a:solidFill>
                  <a:srgbClr val="2C363A"/>
                </a:solidFill>
                <a:latin typeface="+mn-lt"/>
                <a:ea typeface="+mn-ea"/>
                <a:cs typeface="+mn-cs"/>
              </a:defRPr>
            </a:lvl4pPr>
            <a:lvl5pPr marL="2286000" lvl="4" indent="-228600" algn="l" defTabSz="685800" rtl="0" eaLnBrk="1" latinLnBrk="0" hangingPunct="1">
              <a:lnSpc>
                <a:spcPct val="115000"/>
              </a:lnSpc>
              <a:spcBef>
                <a:spcPts val="1000"/>
              </a:spcBef>
              <a:spcAft>
                <a:spcPts val="0"/>
              </a:spcAft>
              <a:buClr>
                <a:srgbClr val="2C363A"/>
              </a:buClr>
              <a:buSzPts val="2000"/>
              <a:buFont typeface="Wingdings 3" pitchFamily="18" charset="2"/>
              <a:buNone/>
              <a:defRPr sz="1050" kern="1200">
                <a:solidFill>
                  <a:srgbClr val="2C363A"/>
                </a:solidFill>
                <a:latin typeface="+mn-lt"/>
                <a:ea typeface="+mn-ea"/>
                <a:cs typeface="+mn-cs"/>
              </a:defRPr>
            </a:lvl5pPr>
            <a:lvl6pPr marL="2743200" lvl="5" indent="-355600" algn="l" defTabSz="685800" rtl="0" eaLnBrk="1" latinLnBrk="0" hangingPunct="1">
              <a:lnSpc>
                <a:spcPct val="115000"/>
              </a:lnSpc>
              <a:spcBef>
                <a:spcPts val="0"/>
              </a:spcBef>
              <a:spcAft>
                <a:spcPts val="0"/>
              </a:spcAft>
              <a:buClr>
                <a:schemeClr val="accent1"/>
              </a:buClr>
              <a:buSzPts val="2000"/>
              <a:buFont typeface="Wingdings 3" pitchFamily="18" charset="2"/>
              <a:buChar char="■"/>
              <a:defRPr sz="1050" kern="1200">
                <a:solidFill>
                  <a:schemeClr val="tx1"/>
                </a:solidFill>
                <a:latin typeface="+mn-lt"/>
                <a:ea typeface="+mn-ea"/>
                <a:cs typeface="+mn-cs"/>
              </a:defRPr>
            </a:lvl6pPr>
            <a:lvl7pPr marL="3200400" lvl="6" indent="-355600" algn="l" defTabSz="685800" rtl="0" eaLnBrk="1" latinLnBrk="0" hangingPunct="1">
              <a:lnSpc>
                <a:spcPct val="115000"/>
              </a:lnSpc>
              <a:spcBef>
                <a:spcPts val="0"/>
              </a:spcBef>
              <a:spcAft>
                <a:spcPts val="0"/>
              </a:spcAft>
              <a:buClr>
                <a:schemeClr val="accent1"/>
              </a:buClr>
              <a:buSzPts val="2000"/>
              <a:buFont typeface="Wingdings 3" pitchFamily="18" charset="2"/>
              <a:buChar char="●"/>
              <a:defRPr sz="1050" kern="1200">
                <a:solidFill>
                  <a:schemeClr val="tx1"/>
                </a:solidFill>
                <a:latin typeface="+mn-lt"/>
                <a:ea typeface="+mn-ea"/>
                <a:cs typeface="+mn-cs"/>
              </a:defRPr>
            </a:lvl7pPr>
            <a:lvl8pPr marL="3657600" lvl="7" indent="-355600" algn="l" defTabSz="685800" rtl="0" eaLnBrk="1" latinLnBrk="0" hangingPunct="1">
              <a:lnSpc>
                <a:spcPct val="115000"/>
              </a:lnSpc>
              <a:spcBef>
                <a:spcPts val="0"/>
              </a:spcBef>
              <a:spcAft>
                <a:spcPts val="0"/>
              </a:spcAft>
              <a:buClr>
                <a:schemeClr val="accent1"/>
              </a:buClr>
              <a:buSzPts val="2000"/>
              <a:buFont typeface="Wingdings 3" pitchFamily="18" charset="2"/>
              <a:buChar char="○"/>
              <a:defRPr sz="1050" kern="1200">
                <a:solidFill>
                  <a:schemeClr val="tx1"/>
                </a:solidFill>
                <a:latin typeface="+mn-lt"/>
                <a:ea typeface="+mn-ea"/>
                <a:cs typeface="+mn-cs"/>
              </a:defRPr>
            </a:lvl8pPr>
            <a:lvl9pPr marL="4114800" lvl="8" indent="-355600" algn="l" defTabSz="685800" rtl="0" eaLnBrk="1" latinLnBrk="0" hangingPunct="1">
              <a:lnSpc>
                <a:spcPct val="115000"/>
              </a:lnSpc>
              <a:spcBef>
                <a:spcPts val="0"/>
              </a:spcBef>
              <a:spcAft>
                <a:spcPts val="0"/>
              </a:spcAft>
              <a:buClr>
                <a:schemeClr val="accent1"/>
              </a:buClr>
              <a:buSzPts val="2000"/>
              <a:buFont typeface="Wingdings 3" pitchFamily="18" charset="2"/>
              <a:buChar char="—"/>
              <a:defRPr sz="1050" kern="1200">
                <a:solidFill>
                  <a:schemeClr val="tx1"/>
                </a:solidFill>
                <a:latin typeface="+mn-lt"/>
                <a:ea typeface="+mn-ea"/>
                <a:cs typeface="+mn-cs"/>
              </a:defRPr>
            </a:lvl9pPr>
          </a:lstStyle>
          <a:p>
            <a:pPr marL="101600" indent="0"/>
            <a:r>
              <a:rPr lang="en-IE" sz="1400" dirty="0"/>
              <a:t>3.13 Released on 2024-10-07 (1 year after 3.12)  </a:t>
            </a:r>
          </a:p>
          <a:p>
            <a:pPr marL="101600" indent="0"/>
            <a:endParaRPr lang="en-IE" sz="1400" dirty="0"/>
          </a:p>
          <a:p>
            <a:pPr marL="101600" indent="0"/>
            <a:r>
              <a:rPr lang="en-IE" sz="1400" dirty="0"/>
              <a:t>As any release since 3.13, it will be followed by:</a:t>
            </a:r>
          </a:p>
          <a:p>
            <a:pPr marL="387350" indent="-285750">
              <a:buFont typeface="Arial" panose="020B0604020202020204" pitchFamily="34" charset="0"/>
              <a:buChar char="•"/>
            </a:pPr>
            <a:r>
              <a:rPr lang="en-IE" sz="1400" dirty="0"/>
              <a:t>2 years of bugfix releases (~ every 2 months)</a:t>
            </a:r>
          </a:p>
          <a:p>
            <a:pPr marL="387350" indent="-285750">
              <a:buFont typeface="Arial" panose="020B0604020202020204" pitchFamily="34" charset="0"/>
              <a:buChar char="•"/>
            </a:pPr>
            <a:r>
              <a:rPr lang="en-IE" sz="1400" dirty="0"/>
              <a:t>3 years of security releases after (</a:t>
            </a:r>
            <a:r>
              <a:rPr lang="en-IE" sz="1400" i="1" dirty="0"/>
              <a:t>source only</a:t>
            </a:r>
            <a:r>
              <a:rPr lang="en-IE" sz="1400" dirty="0"/>
              <a:t>)</a:t>
            </a:r>
          </a:p>
          <a:p>
            <a:pPr marL="387350" indent="-285750">
              <a:buFont typeface="Arial" panose="020B0604020202020204" pitchFamily="34" charset="0"/>
              <a:buChar char="•"/>
            </a:pPr>
            <a:endParaRPr lang="en-IE" sz="1400" dirty="0"/>
          </a:p>
          <a:p>
            <a:pPr marL="101600" indent="0"/>
            <a:r>
              <a:rPr lang="en-IE" sz="1400" dirty="0"/>
              <a:t>(notice the change, PEP 602 was updated)</a:t>
            </a:r>
          </a:p>
          <a:p>
            <a:pPr marL="387350" indent="-285750">
              <a:buFont typeface="Arial" panose="020B0604020202020204" pitchFamily="34" charset="0"/>
              <a:buChar char="•"/>
            </a:pPr>
            <a:endParaRPr lang="en-IE" sz="1400" dirty="0"/>
          </a:p>
          <a:p>
            <a:pPr marL="387350" indent="-285750">
              <a:buFont typeface="Arial" panose="020B0604020202020204" pitchFamily="34" charset="0"/>
              <a:buChar char="•"/>
            </a:pPr>
            <a:endParaRPr lang="en-IE" sz="1400" dirty="0"/>
          </a:p>
        </p:txBody>
      </p:sp>
    </p:spTree>
    <p:extLst>
      <p:ext uri="{BB962C8B-B14F-4D97-AF65-F5344CB8AC3E}">
        <p14:creationId xmlns:p14="http://schemas.microsoft.com/office/powerpoint/2010/main" val="338382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737C3BED-97B9-AB01-1675-0D1A9812613F}"/>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06290A05-1B68-80C8-1424-71E62ADC5AB9}"/>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E" dirty="0"/>
              <a:t>PEP 744 – JIT Compilation</a:t>
            </a:r>
            <a:endParaRPr dirty="0"/>
          </a:p>
        </p:txBody>
      </p:sp>
      <p:sp>
        <p:nvSpPr>
          <p:cNvPr id="124" name="Google Shape;124;p16">
            <a:extLst>
              <a:ext uri="{FF2B5EF4-FFF2-40B4-BE49-F238E27FC236}">
                <a16:creationId xmlns:a16="http://schemas.microsoft.com/office/drawing/2014/main" id="{DC44A816-0E7B-F95A-3DEE-DA5CA6058757}"/>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20</a:t>
            </a:fld>
            <a:endParaRPr/>
          </a:p>
        </p:txBody>
      </p:sp>
      <p:sp>
        <p:nvSpPr>
          <p:cNvPr id="125" name="Google Shape;125;p16">
            <a:extLst>
              <a:ext uri="{FF2B5EF4-FFF2-40B4-BE49-F238E27FC236}">
                <a16:creationId xmlns:a16="http://schemas.microsoft.com/office/drawing/2014/main" id="{E2633866-4020-7133-131C-FF3EE01B9803}"/>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A936A5F-AB9C-BE8B-C9B8-6BB5582D1D37}"/>
              </a:ext>
            </a:extLst>
          </p:cNvPr>
          <p:cNvSpPr txBox="1"/>
          <p:nvPr/>
        </p:nvSpPr>
        <p:spPr>
          <a:xfrm>
            <a:off x="687800" y="1807641"/>
            <a:ext cx="8218001" cy="1477328"/>
          </a:xfrm>
          <a:prstGeom prst="rect">
            <a:avLst/>
          </a:prstGeom>
          <a:noFill/>
        </p:spPr>
        <p:txBody>
          <a:bodyPr wrap="square">
            <a:spAutoFit/>
          </a:bodyPr>
          <a:lstStyle/>
          <a:p>
            <a:r>
              <a:rPr lang="en-IE" dirty="0"/>
              <a:t>Conditions to become “on” by default:</a:t>
            </a:r>
          </a:p>
          <a:p>
            <a:endParaRPr lang="en-IE" dirty="0"/>
          </a:p>
          <a:p>
            <a:pPr marL="285750" indent="-285750">
              <a:buFont typeface="Arial" panose="020B0604020202020204" pitchFamily="34" charset="0"/>
              <a:buChar char="•"/>
            </a:pPr>
            <a:r>
              <a:rPr lang="en-US" dirty="0"/>
              <a:t>meaningful performance improvement for at least one popular platform (~ 5%).</a:t>
            </a:r>
          </a:p>
          <a:p>
            <a:pPr marL="285750" indent="-285750">
              <a:buFont typeface="Arial" panose="020B0604020202020204" pitchFamily="34" charset="0"/>
              <a:buChar char="•"/>
            </a:pPr>
            <a:r>
              <a:rPr lang="en-US" dirty="0"/>
              <a:t>can be built, distributed, and deployed with minimal disruption.</a:t>
            </a:r>
          </a:p>
          <a:p>
            <a:pPr marL="285750" indent="-285750">
              <a:buFont typeface="Arial" panose="020B0604020202020204" pitchFamily="34" charset="0"/>
              <a:buChar char="•"/>
            </a:pPr>
            <a:r>
              <a:rPr lang="en-US" dirty="0"/>
              <a:t>Steering Council signs off (more value to the community, considering tradeoffs)</a:t>
            </a:r>
            <a:endParaRPr lang="en-IE" dirty="0"/>
          </a:p>
        </p:txBody>
      </p:sp>
    </p:spTree>
    <p:extLst>
      <p:ext uri="{BB962C8B-B14F-4D97-AF65-F5344CB8AC3E}">
        <p14:creationId xmlns:p14="http://schemas.microsoft.com/office/powerpoint/2010/main" val="263249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C6B0900F-1442-4A21-D89A-221BB66E8117}"/>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27620C99-2A7B-BC12-B0A0-9B58BD3582B5}"/>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21</a:t>
            </a:fld>
            <a:endParaRPr/>
          </a:p>
        </p:txBody>
      </p:sp>
      <p:sp>
        <p:nvSpPr>
          <p:cNvPr id="125" name="Google Shape;125;p16">
            <a:extLst>
              <a:ext uri="{FF2B5EF4-FFF2-40B4-BE49-F238E27FC236}">
                <a16:creationId xmlns:a16="http://schemas.microsoft.com/office/drawing/2014/main" id="{2AA54E9F-2561-14DC-DAA1-0F377245B2FF}"/>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62" name="Picture 2" descr="Screenshot 2024-04-15 at 22.35.57">
            <a:extLst>
              <a:ext uri="{FF2B5EF4-FFF2-40B4-BE49-F238E27FC236}">
                <a16:creationId xmlns:a16="http://schemas.microsoft.com/office/drawing/2014/main" id="{89B218C0-D657-0EE6-E369-A863DF8B6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57" y="416712"/>
            <a:ext cx="6948485" cy="43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52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9A10391D-B6BC-F37E-8406-39EE174AD059}"/>
            </a:ext>
          </a:extLst>
        </p:cNvPr>
        <p:cNvGrpSpPr/>
        <p:nvPr/>
      </p:nvGrpSpPr>
      <p:grpSpPr>
        <a:xfrm>
          <a:off x="0" y="0"/>
          <a:ext cx="0" cy="0"/>
          <a:chOff x="0" y="0"/>
          <a:chExt cx="0" cy="0"/>
        </a:xfrm>
      </p:grpSpPr>
      <p:sp>
        <p:nvSpPr>
          <p:cNvPr id="210" name="Google Shape;210;p25">
            <a:extLst>
              <a:ext uri="{FF2B5EF4-FFF2-40B4-BE49-F238E27FC236}">
                <a16:creationId xmlns:a16="http://schemas.microsoft.com/office/drawing/2014/main" id="{DEACE505-A456-0D0C-BFF1-DEB712B230A0}"/>
              </a:ext>
            </a:extLst>
          </p:cNvPr>
          <p:cNvSpPr txBox="1">
            <a:spLocks noGrp="1"/>
          </p:cNvSpPr>
          <p:nvPr>
            <p:ph type="title"/>
          </p:nvPr>
        </p:nvSpPr>
        <p:spPr>
          <a:xfrm>
            <a:off x="788100" y="707875"/>
            <a:ext cx="7567800" cy="17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RANDOM STUFF</a:t>
            </a:r>
            <a:endParaRPr dirty="0"/>
          </a:p>
        </p:txBody>
      </p:sp>
      <p:sp>
        <p:nvSpPr>
          <p:cNvPr id="212" name="Google Shape;212;p25">
            <a:extLst>
              <a:ext uri="{FF2B5EF4-FFF2-40B4-BE49-F238E27FC236}">
                <a16:creationId xmlns:a16="http://schemas.microsoft.com/office/drawing/2014/main" id="{BE99D1C0-FA7F-8886-7D6A-D955DDB9CA8E}"/>
              </a:ext>
            </a:extLst>
          </p:cNvPr>
          <p:cNvSpPr/>
          <p:nvPr/>
        </p:nvSpPr>
        <p:spPr>
          <a:xfrm>
            <a:off x="568175" y="32875"/>
            <a:ext cx="1395600" cy="675000"/>
          </a:xfrm>
          <a:prstGeom prst="rect">
            <a:avLst/>
          </a:prstGeom>
          <a:solidFill>
            <a:srgbClr val="2C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0836468-B2E7-607F-8734-70665F3554CF}"/>
              </a:ext>
            </a:extLst>
          </p:cNvPr>
          <p:cNvSpPr txBox="1"/>
          <p:nvPr/>
        </p:nvSpPr>
        <p:spPr>
          <a:xfrm>
            <a:off x="428867" y="3813717"/>
            <a:ext cx="8286265" cy="1200329"/>
          </a:xfrm>
          <a:prstGeom prst="rect">
            <a:avLst/>
          </a:prstGeom>
          <a:noFill/>
        </p:spPr>
        <p:txBody>
          <a:bodyPr wrap="square">
            <a:spAutoFit/>
          </a:bodyPr>
          <a:lstStyle/>
          <a:p>
            <a:pPr algn="l"/>
            <a:r>
              <a:rPr lang="en-US" i="0" dirty="0">
                <a:solidFill>
                  <a:schemeClr val="bg1"/>
                </a:solidFill>
                <a:effectLst/>
                <a:latin typeface="Tw Cen MT (Body)"/>
              </a:rPr>
              <a:t>Typing</a:t>
            </a:r>
          </a:p>
          <a:p>
            <a:pPr algn="l"/>
            <a:r>
              <a:rPr lang="en-US" dirty="0">
                <a:solidFill>
                  <a:schemeClr val="bg1"/>
                </a:solidFill>
                <a:latin typeface="Tw Cen MT (Body)"/>
              </a:rPr>
              <a:t>Platform support</a:t>
            </a:r>
            <a:endParaRPr lang="en-US" i="0" dirty="0">
              <a:solidFill>
                <a:schemeClr val="bg1"/>
              </a:solidFill>
              <a:effectLst/>
              <a:latin typeface="Tw Cen MT (Body)"/>
            </a:endParaRPr>
          </a:p>
          <a:p>
            <a:pPr algn="l"/>
            <a:r>
              <a:rPr lang="en-US" i="0" dirty="0">
                <a:solidFill>
                  <a:schemeClr val="bg1"/>
                </a:solidFill>
                <a:effectLst/>
                <a:latin typeface="Tw Cen MT (Body)"/>
              </a:rPr>
              <a:t>Performance</a:t>
            </a:r>
          </a:p>
          <a:p>
            <a:pPr algn="l"/>
            <a:r>
              <a:rPr lang="en-US" dirty="0">
                <a:solidFill>
                  <a:schemeClr val="bg1"/>
                </a:solidFill>
                <a:latin typeface="Tw Cen MT (Body)"/>
              </a:rPr>
              <a:t>Dropping </a:t>
            </a:r>
            <a:r>
              <a:rPr lang="en-US" i="1" dirty="0">
                <a:solidFill>
                  <a:schemeClr val="bg1"/>
                </a:solidFill>
                <a:latin typeface="Tw Cen MT (Body)"/>
              </a:rPr>
              <a:t>old Python </a:t>
            </a:r>
            <a:r>
              <a:rPr lang="en-US" dirty="0">
                <a:solidFill>
                  <a:schemeClr val="bg1"/>
                </a:solidFill>
                <a:latin typeface="Tw Cen MT (Body)"/>
              </a:rPr>
              <a:t>support</a:t>
            </a:r>
            <a:endParaRPr lang="en-US" i="0" dirty="0">
              <a:solidFill>
                <a:schemeClr val="bg1"/>
              </a:solidFill>
              <a:effectLst/>
              <a:latin typeface="Tw Cen MT (Body)"/>
            </a:endParaRPr>
          </a:p>
        </p:txBody>
      </p:sp>
    </p:spTree>
    <p:extLst>
      <p:ext uri="{BB962C8B-B14F-4D97-AF65-F5344CB8AC3E}">
        <p14:creationId xmlns:p14="http://schemas.microsoft.com/office/powerpoint/2010/main" val="11758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DC81-8958-AD30-CF2B-392EEFF40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DFCFB-EA50-15C4-C802-49043072914D}"/>
              </a:ext>
            </a:extLst>
          </p:cNvPr>
          <p:cNvSpPr>
            <a:spLocks noGrp="1"/>
          </p:cNvSpPr>
          <p:nvPr>
            <p:ph type="title"/>
          </p:nvPr>
        </p:nvSpPr>
        <p:spPr/>
        <p:txBody>
          <a:bodyPr/>
          <a:lstStyle/>
          <a:p>
            <a:r>
              <a:rPr lang="en-US" dirty="0"/>
              <a:t>MORE TYPING</a:t>
            </a:r>
          </a:p>
        </p:txBody>
      </p:sp>
      <p:sp>
        <p:nvSpPr>
          <p:cNvPr id="3" name="Content Placeholder 2">
            <a:extLst>
              <a:ext uri="{FF2B5EF4-FFF2-40B4-BE49-F238E27FC236}">
                <a16:creationId xmlns:a16="http://schemas.microsoft.com/office/drawing/2014/main" id="{6D80EA2B-F124-4D3A-EB43-410E0DF9FD2E}"/>
              </a:ext>
            </a:extLst>
          </p:cNvPr>
          <p:cNvSpPr>
            <a:spLocks noGrp="1"/>
          </p:cNvSpPr>
          <p:nvPr>
            <p:ph idx="1"/>
          </p:nvPr>
        </p:nvSpPr>
        <p:spPr>
          <a:xfrm>
            <a:off x="768096" y="1714500"/>
            <a:ext cx="8267047" cy="3017520"/>
          </a:xfrm>
        </p:spPr>
        <p:txBody>
          <a:bodyPr>
            <a:noAutofit/>
          </a:bodyPr>
          <a:lstStyle/>
          <a:p>
            <a:r>
              <a:rPr lang="en-US" sz="1400" dirty="0"/>
              <a:t>PEP 692, using </a:t>
            </a:r>
            <a:r>
              <a:rPr lang="en-US" sz="1400" dirty="0" err="1"/>
              <a:t>TypedDict</a:t>
            </a:r>
            <a:r>
              <a:rPr lang="en-US" sz="1400" dirty="0"/>
              <a:t> to annotate **</a:t>
            </a:r>
            <a:r>
              <a:rPr lang="en-US" sz="1400" dirty="0" err="1"/>
              <a:t>kwargs</a:t>
            </a:r>
            <a:endParaRPr lang="en-US" sz="1400" dirty="0"/>
          </a:p>
          <a:p>
            <a:r>
              <a:rPr lang="en-US" sz="1400" dirty="0"/>
              <a:t>PEP 698, </a:t>
            </a:r>
            <a:r>
              <a:rPr lang="en-US" sz="1400" dirty="0" err="1"/>
              <a:t>typing.override</a:t>
            </a:r>
            <a:r>
              <a:rPr lang="en-US" sz="1400" dirty="0"/>
              <a:t>() decorator</a:t>
            </a:r>
          </a:p>
          <a:p>
            <a:r>
              <a:rPr lang="en-US" sz="1400" dirty="0"/>
              <a:t>PEP 696: Type parameters (</a:t>
            </a:r>
            <a:r>
              <a:rPr lang="en-US" sz="1400" dirty="0" err="1"/>
              <a:t>typing.TypeVar</a:t>
            </a:r>
            <a:r>
              <a:rPr lang="en-US" sz="1400" dirty="0"/>
              <a:t>, </a:t>
            </a:r>
            <a:r>
              <a:rPr lang="en-US" sz="1400" dirty="0" err="1"/>
              <a:t>typing.ParamSpec</a:t>
            </a:r>
            <a:r>
              <a:rPr lang="en-US" sz="1400" dirty="0"/>
              <a:t>, and </a:t>
            </a:r>
            <a:r>
              <a:rPr lang="en-US" sz="1400" dirty="0" err="1"/>
              <a:t>typing.TypeVarTuple</a:t>
            </a:r>
            <a:r>
              <a:rPr lang="en-US" sz="1400" dirty="0"/>
              <a:t>) now support defaults.</a:t>
            </a:r>
          </a:p>
          <a:p>
            <a:r>
              <a:rPr lang="en-US" sz="1400" dirty="0"/>
              <a:t>PEP 702: The new </a:t>
            </a:r>
            <a:r>
              <a:rPr lang="en-US" sz="1400" dirty="0" err="1"/>
              <a:t>warnings.deprecated</a:t>
            </a:r>
            <a:r>
              <a:rPr lang="en-US" sz="1400" dirty="0"/>
              <a:t>() decorator adds support for marking deprecations</a:t>
            </a:r>
          </a:p>
          <a:p>
            <a:r>
              <a:rPr lang="en-US" sz="1400" dirty="0"/>
              <a:t>PEP 705: </a:t>
            </a:r>
            <a:r>
              <a:rPr lang="en-US" sz="1400" dirty="0" err="1"/>
              <a:t>typing.ReadOnly</a:t>
            </a:r>
            <a:r>
              <a:rPr lang="en-US" sz="1400" dirty="0"/>
              <a:t> can be used to mark an item of a </a:t>
            </a:r>
            <a:r>
              <a:rPr lang="en-US" sz="1400" dirty="0" err="1"/>
              <a:t>typing.TypedDict</a:t>
            </a:r>
            <a:r>
              <a:rPr lang="en-US" sz="1400" dirty="0"/>
              <a:t> as read-only for type checkers.</a:t>
            </a:r>
          </a:p>
          <a:p>
            <a:r>
              <a:rPr lang="en-US" sz="1400" dirty="0"/>
              <a:t>PEP 742: </a:t>
            </a:r>
            <a:r>
              <a:rPr lang="en-US" sz="1400" dirty="0" err="1"/>
              <a:t>typing.TypeIs</a:t>
            </a:r>
            <a:r>
              <a:rPr lang="en-US" sz="1400" dirty="0"/>
              <a:t> provides more intuitive type narrowing behavior, as an alternative to </a:t>
            </a:r>
            <a:r>
              <a:rPr lang="en-US" sz="1400" dirty="0" err="1"/>
              <a:t>typing.TypeGuard</a:t>
            </a:r>
            <a:r>
              <a:rPr lang="en-US" sz="1400" dirty="0"/>
              <a:t>.</a:t>
            </a:r>
          </a:p>
          <a:p>
            <a:endParaRPr lang="en-US" sz="1400" dirty="0"/>
          </a:p>
        </p:txBody>
      </p:sp>
    </p:spTree>
    <p:extLst>
      <p:ext uri="{BB962C8B-B14F-4D97-AF65-F5344CB8AC3E}">
        <p14:creationId xmlns:p14="http://schemas.microsoft.com/office/powerpoint/2010/main" val="131142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EA58C-BA91-2E79-8B41-E8D2AC9DC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10A43-31B7-1F00-094D-4330E05611B2}"/>
              </a:ext>
            </a:extLst>
          </p:cNvPr>
          <p:cNvSpPr>
            <a:spLocks noGrp="1"/>
          </p:cNvSpPr>
          <p:nvPr>
            <p:ph type="title"/>
          </p:nvPr>
        </p:nvSpPr>
        <p:spPr/>
        <p:txBody>
          <a:bodyPr/>
          <a:lstStyle/>
          <a:p>
            <a:r>
              <a:rPr lang="en-US" dirty="0"/>
              <a:t>PLATFORMS</a:t>
            </a:r>
          </a:p>
        </p:txBody>
      </p:sp>
      <p:sp>
        <p:nvSpPr>
          <p:cNvPr id="3" name="Content Placeholder 2">
            <a:extLst>
              <a:ext uri="{FF2B5EF4-FFF2-40B4-BE49-F238E27FC236}">
                <a16:creationId xmlns:a16="http://schemas.microsoft.com/office/drawing/2014/main" id="{00798C20-8F43-2AA7-C4DA-6852EA7BD3AE}"/>
              </a:ext>
            </a:extLst>
          </p:cNvPr>
          <p:cNvSpPr>
            <a:spLocks noGrp="1"/>
          </p:cNvSpPr>
          <p:nvPr>
            <p:ph idx="1"/>
          </p:nvPr>
        </p:nvSpPr>
        <p:spPr/>
        <p:txBody>
          <a:bodyPr>
            <a:noAutofit/>
          </a:bodyPr>
          <a:lstStyle/>
          <a:p>
            <a:r>
              <a:rPr lang="en-US" sz="1800" dirty="0"/>
              <a:t>PEP 730: Apple’s iOS is now an officially supported platform, at tier 3.</a:t>
            </a:r>
          </a:p>
          <a:p>
            <a:r>
              <a:rPr lang="en-US" sz="1800" dirty="0"/>
              <a:t>PEP 738: Android is now an officially supported platform, at tier 3.</a:t>
            </a:r>
          </a:p>
          <a:p>
            <a:r>
              <a:rPr lang="en-US" sz="1800" dirty="0"/>
              <a:t>wasm32-wasi is now supported as a tier 2 platform.</a:t>
            </a:r>
          </a:p>
          <a:p>
            <a:r>
              <a:rPr lang="en-IE" dirty="0"/>
              <a:t> &gt; </a:t>
            </a:r>
            <a:r>
              <a:rPr lang="en-IE" dirty="0" err="1"/>
              <a:t>CPython</a:t>
            </a:r>
            <a:r>
              <a:rPr lang="en-IE" dirty="0"/>
              <a:t> support (</a:t>
            </a:r>
            <a:r>
              <a:rPr lang="en-IE" i="1" dirty="0"/>
              <a:t>wasm32-emscripten</a:t>
            </a:r>
            <a:r>
              <a:rPr lang="en-IE" dirty="0"/>
              <a:t>) and WASI (</a:t>
            </a:r>
            <a:r>
              <a:rPr lang="en-IE" i="1" dirty="0"/>
              <a:t>wasm32-wasi</a:t>
            </a:r>
            <a:r>
              <a:rPr lang="en-IE" dirty="0"/>
              <a:t>) targets. </a:t>
            </a:r>
            <a:r>
              <a:rPr lang="en-IE" dirty="0" err="1"/>
              <a:t>Emscripten</a:t>
            </a:r>
            <a:r>
              <a:rPr lang="en-IE" dirty="0"/>
              <a:t> builds run in modern browsers and JavaScript runtimes like </a:t>
            </a:r>
            <a:r>
              <a:rPr lang="en-IE" i="1" dirty="0"/>
              <a:t>Node.js</a:t>
            </a:r>
            <a:r>
              <a:rPr lang="en-IE" dirty="0"/>
              <a:t>.</a:t>
            </a:r>
            <a:br>
              <a:rPr lang="en-IE" dirty="0"/>
            </a:br>
            <a:r>
              <a:rPr lang="en-IE" dirty="0"/>
              <a:t>WASI builds use WASM runtimes such as </a:t>
            </a:r>
            <a:r>
              <a:rPr lang="en-IE" i="1" dirty="0" err="1"/>
              <a:t>wasmtime</a:t>
            </a:r>
            <a:r>
              <a:rPr lang="en-IE" dirty="0"/>
              <a:t>.</a:t>
            </a:r>
            <a:endParaRPr lang="en-US" sz="1800" dirty="0"/>
          </a:p>
          <a:p>
            <a:pPr lvl="1"/>
            <a:endParaRPr lang="en-US" sz="1500" dirty="0"/>
          </a:p>
          <a:p>
            <a:endParaRPr lang="en-US" sz="1800" dirty="0"/>
          </a:p>
        </p:txBody>
      </p:sp>
    </p:spTree>
    <p:extLst>
      <p:ext uri="{BB962C8B-B14F-4D97-AF65-F5344CB8AC3E}">
        <p14:creationId xmlns:p14="http://schemas.microsoft.com/office/powerpoint/2010/main" val="195663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7538-F77E-5961-03AA-7E2AF9B2C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AAA0F-23AB-6B80-E27C-B28E6534084A}"/>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C2AD67FB-4558-07CD-06E4-222A555CC2CF}"/>
              </a:ext>
            </a:extLst>
          </p:cNvPr>
          <p:cNvSpPr>
            <a:spLocks noGrp="1"/>
          </p:cNvSpPr>
          <p:nvPr>
            <p:ph idx="1"/>
          </p:nvPr>
        </p:nvSpPr>
        <p:spPr>
          <a:xfrm>
            <a:off x="561266" y="1687068"/>
            <a:ext cx="8408563" cy="3017520"/>
          </a:xfrm>
        </p:spPr>
        <p:txBody>
          <a:bodyPr>
            <a:noAutofit/>
          </a:bodyPr>
          <a:lstStyle/>
          <a:p>
            <a:r>
              <a:rPr lang="en-US" sz="1800" dirty="0" err="1"/>
              <a:t>asyncio</a:t>
            </a:r>
            <a:r>
              <a:rPr lang="en-US" sz="1800" dirty="0"/>
              <a:t> has had perf. improvements, with benchmarks showing a 75% speed up</a:t>
            </a:r>
          </a:p>
          <a:p>
            <a:r>
              <a:rPr lang="en-US" sz="1800" dirty="0" err="1"/>
              <a:t>isinstance</a:t>
            </a:r>
            <a:r>
              <a:rPr lang="en-US" sz="1800" dirty="0"/>
              <a:t>() checks against runtime-checkable protocols has changed significantly</a:t>
            </a:r>
          </a:p>
          <a:p>
            <a:r>
              <a:rPr lang="en-US" sz="1800" dirty="0"/>
              <a:t>Using the BOLT binary optimizer in the build process improves performance by 1-5%.</a:t>
            </a:r>
          </a:p>
          <a:p>
            <a:r>
              <a:rPr lang="en-US" sz="1800" dirty="0"/>
              <a:t>Several standard library modules have had their import times significantly improved. </a:t>
            </a:r>
          </a:p>
        </p:txBody>
      </p:sp>
    </p:spTree>
    <p:extLst>
      <p:ext uri="{BB962C8B-B14F-4D97-AF65-F5344CB8AC3E}">
        <p14:creationId xmlns:p14="http://schemas.microsoft.com/office/powerpoint/2010/main" val="23346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DF916ECA-8983-B7F4-A0EA-17CA134E5A66}"/>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73C98F33-3116-A314-41BB-2911302944B0}"/>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26</a:t>
            </a:fld>
            <a:endParaRPr/>
          </a:p>
        </p:txBody>
      </p:sp>
      <p:sp>
        <p:nvSpPr>
          <p:cNvPr id="125" name="Google Shape;125;p16">
            <a:extLst>
              <a:ext uri="{FF2B5EF4-FFF2-40B4-BE49-F238E27FC236}">
                <a16:creationId xmlns:a16="http://schemas.microsoft.com/office/drawing/2014/main" id="{651CD3A3-CBC0-B63F-8DA2-4C81F47F412E}"/>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0BB63F2B-8D7C-28FD-714D-300B8157C717}"/>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TIME TO DROP SUPPORT FOR &lt;3.9</a:t>
            </a:r>
          </a:p>
        </p:txBody>
      </p:sp>
      <p:sp>
        <p:nvSpPr>
          <p:cNvPr id="5" name="Text Placeholder 4">
            <a:extLst>
              <a:ext uri="{FF2B5EF4-FFF2-40B4-BE49-F238E27FC236}">
                <a16:creationId xmlns:a16="http://schemas.microsoft.com/office/drawing/2014/main" id="{818E26F5-40DA-6505-E379-8CE7A0CCD6A4}"/>
              </a:ext>
            </a:extLst>
          </p:cNvPr>
          <p:cNvSpPr>
            <a:spLocks noGrp="1"/>
          </p:cNvSpPr>
          <p:nvPr>
            <p:ph type="body" idx="1"/>
          </p:nvPr>
        </p:nvSpPr>
        <p:spPr>
          <a:xfrm>
            <a:off x="300351" y="1869875"/>
            <a:ext cx="3106878" cy="3189000"/>
          </a:xfrm>
        </p:spPr>
        <p:txBody>
          <a:bodyPr/>
          <a:lstStyle/>
          <a:p>
            <a:pPr algn="l"/>
            <a:r>
              <a:rPr lang="en-US" b="0" i="0" dirty="0">
                <a:solidFill>
                  <a:srgbClr val="1F2328"/>
                </a:solidFill>
                <a:effectLst/>
                <a:latin typeface="Tw Cen MT (Body)"/>
              </a:rPr>
              <a:t>Python 3.8 is now completely EOL:</a:t>
            </a:r>
          </a:p>
          <a:p>
            <a:pPr algn="l"/>
            <a:r>
              <a:rPr lang="en-US" b="0" i="0" dirty="0">
                <a:solidFill>
                  <a:srgbClr val="1F2328"/>
                </a:solidFill>
                <a:effectLst/>
                <a:latin typeface="Tw Cen MT (Body)"/>
                <a:hlinkClick r:id="rId3"/>
              </a:rPr>
              <a:t>https://endoflife.date/python</a:t>
            </a:r>
            <a:r>
              <a:rPr lang="en-US" b="0" i="0" dirty="0">
                <a:solidFill>
                  <a:srgbClr val="1F2328"/>
                </a:solidFill>
                <a:effectLst/>
                <a:latin typeface="Tw Cen MT (Body)"/>
              </a:rPr>
              <a:t> </a:t>
            </a:r>
          </a:p>
          <a:p>
            <a:pPr algn="l"/>
            <a:endParaRPr lang="en-US" dirty="0">
              <a:solidFill>
                <a:srgbClr val="1F2328"/>
              </a:solidFill>
              <a:latin typeface="Tw Cen MT (Body)"/>
            </a:endParaRPr>
          </a:p>
          <a:p>
            <a:pPr algn="l"/>
            <a:r>
              <a:rPr lang="en-US" b="0" i="0" dirty="0" err="1">
                <a:solidFill>
                  <a:srgbClr val="1F2328"/>
                </a:solidFill>
                <a:effectLst/>
                <a:latin typeface="Tw Cen MT (Body)"/>
              </a:rPr>
              <a:t>Numpy</a:t>
            </a:r>
            <a:r>
              <a:rPr lang="en-US" b="0" i="0" dirty="0">
                <a:solidFill>
                  <a:srgbClr val="1F2328"/>
                </a:solidFill>
                <a:effectLst/>
                <a:latin typeface="Tw Cen MT (Body)"/>
              </a:rPr>
              <a:t>: Python 3.10+</a:t>
            </a:r>
          </a:p>
          <a:p>
            <a:pPr algn="l"/>
            <a:r>
              <a:rPr lang="en-US" dirty="0">
                <a:solidFill>
                  <a:srgbClr val="1F2328"/>
                </a:solidFill>
                <a:latin typeface="Tw Cen MT (Body)"/>
              </a:rPr>
              <a:t>Django: Python 3.10+</a:t>
            </a:r>
          </a:p>
          <a:p>
            <a:pPr algn="l"/>
            <a:r>
              <a:rPr lang="en-US" b="0" i="0" dirty="0" err="1">
                <a:solidFill>
                  <a:srgbClr val="1F2328"/>
                </a:solidFill>
                <a:effectLst/>
                <a:latin typeface="Tw Cen MT (Body)"/>
              </a:rPr>
              <a:t>Pytorch</a:t>
            </a:r>
            <a:r>
              <a:rPr lang="en-US" dirty="0">
                <a:solidFill>
                  <a:srgbClr val="1F2328"/>
                </a:solidFill>
                <a:latin typeface="Tw Cen MT (Body)"/>
              </a:rPr>
              <a:t>: Python 3.8+ (for now)</a:t>
            </a:r>
            <a:endParaRPr lang="en-US" b="0" i="0" dirty="0">
              <a:solidFill>
                <a:srgbClr val="1F2328"/>
              </a:solidFill>
              <a:effectLst/>
              <a:latin typeface="Tw Cen MT (Body)"/>
            </a:endParaRPr>
          </a:p>
          <a:p>
            <a:pPr algn="l"/>
            <a:endParaRPr lang="en-US" dirty="0">
              <a:solidFill>
                <a:srgbClr val="1F2328"/>
              </a:solidFill>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pic>
        <p:nvPicPr>
          <p:cNvPr id="3" name="Picture 2">
            <a:extLst>
              <a:ext uri="{FF2B5EF4-FFF2-40B4-BE49-F238E27FC236}">
                <a16:creationId xmlns:a16="http://schemas.microsoft.com/office/drawing/2014/main" id="{064D52B4-2BAE-6874-6ECC-359CCE1657AD}"/>
              </a:ext>
            </a:extLst>
          </p:cNvPr>
          <p:cNvPicPr>
            <a:picLocks noChangeAspect="1"/>
          </p:cNvPicPr>
          <p:nvPr/>
        </p:nvPicPr>
        <p:blipFill>
          <a:blip r:embed="rId4"/>
          <a:stretch>
            <a:fillRect/>
          </a:stretch>
        </p:blipFill>
        <p:spPr>
          <a:xfrm>
            <a:off x="3984170" y="1295719"/>
            <a:ext cx="5040731" cy="3847782"/>
          </a:xfrm>
          <a:prstGeom prst="rect">
            <a:avLst/>
          </a:prstGeom>
        </p:spPr>
      </p:pic>
    </p:spTree>
    <p:extLst>
      <p:ext uri="{BB962C8B-B14F-4D97-AF65-F5344CB8AC3E}">
        <p14:creationId xmlns:p14="http://schemas.microsoft.com/office/powerpoint/2010/main" val="403210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19EC6D38-A348-8297-2CF0-17531026170C}"/>
            </a:ext>
          </a:extLst>
        </p:cNvPr>
        <p:cNvGrpSpPr/>
        <p:nvPr/>
      </p:nvGrpSpPr>
      <p:grpSpPr>
        <a:xfrm>
          <a:off x="0" y="0"/>
          <a:ext cx="0" cy="0"/>
          <a:chOff x="0" y="0"/>
          <a:chExt cx="0" cy="0"/>
        </a:xfrm>
      </p:grpSpPr>
      <p:sp>
        <p:nvSpPr>
          <p:cNvPr id="210" name="Google Shape;210;p25">
            <a:extLst>
              <a:ext uri="{FF2B5EF4-FFF2-40B4-BE49-F238E27FC236}">
                <a16:creationId xmlns:a16="http://schemas.microsoft.com/office/drawing/2014/main" id="{0ACE87F4-0FFB-47B4-483A-5F0014D0A68B}"/>
              </a:ext>
            </a:extLst>
          </p:cNvPr>
          <p:cNvSpPr txBox="1">
            <a:spLocks noGrp="1"/>
          </p:cNvSpPr>
          <p:nvPr>
            <p:ph type="title"/>
          </p:nvPr>
        </p:nvSpPr>
        <p:spPr>
          <a:xfrm>
            <a:off x="788100" y="707875"/>
            <a:ext cx="7567800" cy="17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ELSE?</a:t>
            </a:r>
            <a:endParaRPr dirty="0"/>
          </a:p>
        </p:txBody>
      </p:sp>
      <p:sp>
        <p:nvSpPr>
          <p:cNvPr id="212" name="Google Shape;212;p25">
            <a:extLst>
              <a:ext uri="{FF2B5EF4-FFF2-40B4-BE49-F238E27FC236}">
                <a16:creationId xmlns:a16="http://schemas.microsoft.com/office/drawing/2014/main" id="{BCA9A8E2-99AD-10E0-47D1-163B279E11FC}"/>
              </a:ext>
            </a:extLst>
          </p:cNvPr>
          <p:cNvSpPr/>
          <p:nvPr/>
        </p:nvSpPr>
        <p:spPr>
          <a:xfrm>
            <a:off x="568175" y="32875"/>
            <a:ext cx="1395600" cy="675000"/>
          </a:xfrm>
          <a:prstGeom prst="rect">
            <a:avLst/>
          </a:prstGeom>
          <a:solidFill>
            <a:srgbClr val="2C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56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055B0AE-2580-0ECB-8A63-A6699B5E5180}"/>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9BE3FBC7-F01B-0D64-0325-780F1366C697}"/>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28</a:t>
            </a:fld>
            <a:endParaRPr/>
          </a:p>
        </p:txBody>
      </p:sp>
      <p:sp>
        <p:nvSpPr>
          <p:cNvPr id="125" name="Google Shape;125;p16">
            <a:extLst>
              <a:ext uri="{FF2B5EF4-FFF2-40B4-BE49-F238E27FC236}">
                <a16:creationId xmlns:a16="http://schemas.microsoft.com/office/drawing/2014/main" id="{990188B5-9519-BB5C-7EA3-D26A8235CFC9}"/>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D4F23CC9-4C3F-1DFD-D2FE-BFAC8097B6F5}"/>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Ruff</a:t>
            </a:r>
          </a:p>
        </p:txBody>
      </p:sp>
      <p:sp>
        <p:nvSpPr>
          <p:cNvPr id="5" name="Text Placeholder 4">
            <a:extLst>
              <a:ext uri="{FF2B5EF4-FFF2-40B4-BE49-F238E27FC236}">
                <a16:creationId xmlns:a16="http://schemas.microsoft.com/office/drawing/2014/main" id="{444660A8-30D4-D3BA-00BE-7C4861EE1464}"/>
              </a:ext>
            </a:extLst>
          </p:cNvPr>
          <p:cNvSpPr>
            <a:spLocks noGrp="1"/>
          </p:cNvSpPr>
          <p:nvPr>
            <p:ph type="body" idx="1"/>
          </p:nvPr>
        </p:nvSpPr>
        <p:spPr/>
        <p:txBody>
          <a:bodyPr/>
          <a:lstStyle/>
          <a:p>
            <a:pPr algn="l"/>
            <a:r>
              <a:rPr lang="en-IE" b="0" i="0" dirty="0">
                <a:solidFill>
                  <a:srgbClr val="1F2328"/>
                </a:solidFill>
                <a:effectLst/>
                <a:latin typeface="Tw Cen MT (Body)"/>
              </a:rPr>
              <a:t>An extremely fast Python linter and code formatter, written in Rust.</a:t>
            </a:r>
          </a:p>
          <a:p>
            <a:br>
              <a:rPr lang="en-IE" dirty="0"/>
            </a:br>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r>
              <a:rPr lang="en-US" b="0" i="0" dirty="0" err="1">
                <a:solidFill>
                  <a:srgbClr val="1F2328"/>
                </a:solidFill>
                <a:effectLst/>
                <a:latin typeface="Tw Cen MT (Body)"/>
              </a:rPr>
              <a:t>uv</a:t>
            </a:r>
            <a:r>
              <a:rPr lang="en-US" b="0" i="0" dirty="0">
                <a:solidFill>
                  <a:srgbClr val="1F2328"/>
                </a:solidFill>
                <a:effectLst/>
                <a:latin typeface="Tw Cen MT (Body)"/>
              </a:rPr>
              <a:t> is backed by </a:t>
            </a:r>
            <a:r>
              <a:rPr lang="en-US" b="0" i="0" u="sng" dirty="0">
                <a:solidFill>
                  <a:srgbClr val="1F2328"/>
                </a:solidFill>
                <a:effectLst/>
                <a:latin typeface="Tw Cen MT (Body)"/>
                <a:hlinkClick r:id="rId3"/>
              </a:rPr>
              <a:t>Astral</a:t>
            </a:r>
            <a:r>
              <a:rPr lang="en-US" u="sng" dirty="0">
                <a:solidFill>
                  <a:srgbClr val="1F2328"/>
                </a:solidFill>
                <a:latin typeface="Tw Cen MT (Body)"/>
              </a:rPr>
              <a:t>.</a:t>
            </a:r>
            <a:endParaRPr lang="en-US" b="0" i="0" dirty="0">
              <a:solidFill>
                <a:srgbClr val="1F2328"/>
              </a:solidFill>
              <a:effectLst/>
              <a:latin typeface="Tw Cen MT (Body)"/>
            </a:endParaRPr>
          </a:p>
        </p:txBody>
      </p:sp>
      <p:pic>
        <p:nvPicPr>
          <p:cNvPr id="6" name="Picture 5">
            <a:extLst>
              <a:ext uri="{FF2B5EF4-FFF2-40B4-BE49-F238E27FC236}">
                <a16:creationId xmlns:a16="http://schemas.microsoft.com/office/drawing/2014/main" id="{70AB4F5F-B9FF-F983-2001-0A4133234297}"/>
              </a:ext>
            </a:extLst>
          </p:cNvPr>
          <p:cNvPicPr>
            <a:picLocks noChangeAspect="1"/>
          </p:cNvPicPr>
          <p:nvPr/>
        </p:nvPicPr>
        <p:blipFill>
          <a:blip r:embed="rId4"/>
          <a:stretch>
            <a:fillRect/>
          </a:stretch>
        </p:blipFill>
        <p:spPr>
          <a:xfrm>
            <a:off x="1785937" y="2285062"/>
            <a:ext cx="5572125" cy="1590675"/>
          </a:xfrm>
          <a:prstGeom prst="rect">
            <a:avLst/>
          </a:prstGeom>
        </p:spPr>
      </p:pic>
    </p:spTree>
    <p:extLst>
      <p:ext uri="{BB962C8B-B14F-4D97-AF65-F5344CB8AC3E}">
        <p14:creationId xmlns:p14="http://schemas.microsoft.com/office/powerpoint/2010/main" val="58523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480EAD7-DFBA-2CE1-893B-FD29A78FB970}"/>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2A85D246-A94D-0ECE-184F-9866FE607CC6}"/>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29</a:t>
            </a:fld>
            <a:endParaRPr/>
          </a:p>
        </p:txBody>
      </p:sp>
      <p:sp>
        <p:nvSpPr>
          <p:cNvPr id="125" name="Google Shape;125;p16">
            <a:extLst>
              <a:ext uri="{FF2B5EF4-FFF2-40B4-BE49-F238E27FC236}">
                <a16:creationId xmlns:a16="http://schemas.microsoft.com/office/drawing/2014/main" id="{C1204A01-8193-E4BB-54BC-8941CDD9F38F}"/>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C0444B2E-6DCA-F4EE-4592-FA6F747C68F4}"/>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From flake8 to ruff</a:t>
            </a:r>
          </a:p>
        </p:txBody>
      </p:sp>
      <p:sp>
        <p:nvSpPr>
          <p:cNvPr id="3" name="TextBox 2">
            <a:extLst>
              <a:ext uri="{FF2B5EF4-FFF2-40B4-BE49-F238E27FC236}">
                <a16:creationId xmlns:a16="http://schemas.microsoft.com/office/drawing/2014/main" id="{C642290E-0818-5D76-5E1A-2AEE0CF87E9F}"/>
              </a:ext>
            </a:extLst>
          </p:cNvPr>
          <p:cNvSpPr txBox="1"/>
          <p:nvPr/>
        </p:nvSpPr>
        <p:spPr>
          <a:xfrm>
            <a:off x="909951" y="1406325"/>
            <a:ext cx="2471057" cy="3539430"/>
          </a:xfrm>
          <a:prstGeom prst="rect">
            <a:avLst/>
          </a:prstGeom>
          <a:noFill/>
        </p:spPr>
        <p:txBody>
          <a:bodyPr wrap="square">
            <a:spAutoFit/>
          </a:bodyPr>
          <a:lstStyle/>
          <a:p>
            <a:r>
              <a:rPr lang="en-IE" sz="700" dirty="0">
                <a:latin typeface="Courier New" panose="02070309020205020404" pitchFamily="49" charset="0"/>
                <a:cs typeface="Courier New" panose="02070309020205020404" pitchFamily="49" charset="0"/>
              </a:rPr>
              <a:t>[testenv:flake8]</a:t>
            </a:r>
          </a:p>
          <a:p>
            <a:r>
              <a:rPr lang="en-IE" sz="700" dirty="0">
                <a:latin typeface="Courier New" panose="02070309020205020404" pitchFamily="49" charset="0"/>
                <a:cs typeface="Courier New" panose="02070309020205020404" pitchFamily="49" charset="0"/>
              </a:rPr>
              <a:t>deps =</a:t>
            </a:r>
          </a:p>
          <a:p>
            <a:r>
              <a:rPr lang="en-IE" sz="700" dirty="0">
                <a:latin typeface="Courier New" panose="02070309020205020404" pitchFamily="49" charset="0"/>
                <a:cs typeface="Courier New" panose="02070309020205020404" pitchFamily="49" charset="0"/>
              </a:rPr>
              <a:t>    flake8</a:t>
            </a:r>
          </a:p>
          <a:p>
            <a:r>
              <a:rPr lang="en-IE" sz="700" dirty="0">
                <a:latin typeface="Courier New" panose="02070309020205020404" pitchFamily="49" charset="0"/>
                <a:cs typeface="Courier New" panose="02070309020205020404" pitchFamily="49" charset="0"/>
              </a:rPr>
              <a:t>    flake8-2020</a:t>
            </a:r>
          </a:p>
          <a:p>
            <a:r>
              <a:rPr lang="en-IE" sz="700" dirty="0">
                <a:latin typeface="Courier New" panose="02070309020205020404" pitchFamily="49" charset="0"/>
                <a:cs typeface="Courier New" panose="02070309020205020404" pitchFamily="49" charset="0"/>
              </a:rPr>
              <a:t>    flake8-async</a:t>
            </a:r>
          </a:p>
          <a:p>
            <a:r>
              <a:rPr lang="en-IE" sz="700" dirty="0">
                <a:latin typeface="Courier New" panose="02070309020205020404" pitchFamily="49" charset="0"/>
                <a:cs typeface="Courier New" panose="02070309020205020404" pitchFamily="49" charset="0"/>
              </a:rPr>
              <a:t>    flake8-bugbear</a:t>
            </a:r>
          </a:p>
          <a:p>
            <a:r>
              <a:rPr lang="en-IE" sz="700" dirty="0">
                <a:latin typeface="Courier New" panose="02070309020205020404" pitchFamily="49" charset="0"/>
                <a:cs typeface="Courier New" panose="02070309020205020404" pitchFamily="49" charset="0"/>
              </a:rPr>
              <a:t>    flake8-warnings</a:t>
            </a:r>
          </a:p>
          <a:p>
            <a:r>
              <a:rPr lang="en-IE" sz="700" dirty="0">
                <a:latin typeface="Courier New" panose="02070309020205020404" pitchFamily="49" charset="0"/>
                <a:cs typeface="Courier New" panose="02070309020205020404" pitchFamily="49" charset="0"/>
              </a:rPr>
              <a:t>    flake8-debugger</a:t>
            </a:r>
          </a:p>
          <a:p>
            <a:r>
              <a:rPr lang="en-IE" sz="700" dirty="0">
                <a:latin typeface="Courier New" panose="02070309020205020404" pitchFamily="49" charset="0"/>
                <a:cs typeface="Courier New" panose="02070309020205020404" pitchFamily="49" charset="0"/>
              </a:rPr>
              <a:t>    flake8-broken-line</a:t>
            </a:r>
          </a:p>
          <a:p>
            <a:r>
              <a:rPr lang="en-IE" sz="700" dirty="0">
                <a:latin typeface="Courier New" panose="02070309020205020404" pitchFamily="49" charset="0"/>
                <a:cs typeface="Courier New" panose="02070309020205020404" pitchFamily="49" charset="0"/>
              </a:rPr>
              <a:t>    flake8-comprehensions</a:t>
            </a:r>
          </a:p>
          <a:p>
            <a:r>
              <a:rPr lang="en-IE" sz="700" dirty="0">
                <a:latin typeface="Courier New" panose="02070309020205020404" pitchFamily="49" charset="0"/>
                <a:cs typeface="Courier New" panose="02070309020205020404" pitchFamily="49" charset="0"/>
              </a:rPr>
              <a:t>    flake8-logging-format</a:t>
            </a:r>
          </a:p>
          <a:p>
            <a:r>
              <a:rPr lang="en-IE" sz="700" dirty="0">
                <a:latin typeface="Courier New" panose="02070309020205020404" pitchFamily="49" charset="0"/>
                <a:cs typeface="Courier New" panose="02070309020205020404" pitchFamily="49" charset="0"/>
              </a:rPr>
              <a:t>    flake8-printf-formatting</a:t>
            </a:r>
          </a:p>
          <a:p>
            <a:r>
              <a:rPr lang="en-IE" sz="700" dirty="0">
                <a:latin typeface="Courier New" panose="02070309020205020404" pitchFamily="49" charset="0"/>
                <a:cs typeface="Courier New" panose="02070309020205020404" pitchFamily="49" charset="0"/>
              </a:rPr>
              <a:t>    flake8-implicit-str-concat</a:t>
            </a:r>
          </a:p>
          <a:p>
            <a:r>
              <a:rPr lang="en-IE" sz="700" dirty="0">
                <a:latin typeface="Courier New" panose="02070309020205020404" pitchFamily="49" charset="0"/>
                <a:cs typeface="Courier New" panose="02070309020205020404" pitchFamily="49" charset="0"/>
              </a:rPr>
              <a:t>    flake8-datetime-utcnow-plugin</a:t>
            </a:r>
          </a:p>
          <a:p>
            <a:r>
              <a:rPr lang="en-IE" sz="700" dirty="0">
                <a:latin typeface="Courier New" panose="02070309020205020404" pitchFamily="49" charset="0"/>
                <a:cs typeface="Courier New" panose="02070309020205020404" pitchFamily="49" charset="0"/>
              </a:rPr>
              <a:t>    flake8-markdown</a:t>
            </a:r>
          </a:p>
          <a:p>
            <a:r>
              <a:rPr lang="en-IE" sz="700" dirty="0">
                <a:latin typeface="Courier New" panose="02070309020205020404" pitchFamily="49" charset="0"/>
                <a:cs typeface="Courier New" panose="02070309020205020404" pitchFamily="49" charset="0"/>
              </a:rPr>
              <a:t>    flake8-rst</a:t>
            </a:r>
          </a:p>
          <a:p>
            <a:r>
              <a:rPr lang="en-IE" sz="700" dirty="0">
                <a:latin typeface="Courier New" panose="02070309020205020404" pitchFamily="49" charset="0"/>
                <a:cs typeface="Courier New" panose="02070309020205020404" pitchFamily="49" charset="0"/>
              </a:rPr>
              <a:t>    flake8-pytest</a:t>
            </a:r>
          </a:p>
          <a:p>
            <a:r>
              <a:rPr lang="en-IE" sz="700" dirty="0">
                <a:latin typeface="Courier New" panose="02070309020205020404" pitchFamily="49" charset="0"/>
                <a:cs typeface="Courier New" panose="02070309020205020404" pitchFamily="49" charset="0"/>
              </a:rPr>
              <a:t>    </a:t>
            </a:r>
            <a:r>
              <a:rPr lang="en-IE" sz="700" dirty="0" err="1">
                <a:latin typeface="Courier New" panose="02070309020205020404" pitchFamily="49" charset="0"/>
                <a:cs typeface="Courier New" panose="02070309020205020404" pitchFamily="49" charset="0"/>
              </a:rPr>
              <a:t>yesqa</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commands = flake8</a:t>
            </a:r>
          </a:p>
          <a:p>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[flake8]</a:t>
            </a:r>
          </a:p>
          <a:p>
            <a:r>
              <a:rPr lang="en-IE" sz="700" dirty="0">
                <a:latin typeface="Courier New" panose="02070309020205020404" pitchFamily="49" charset="0"/>
                <a:cs typeface="Courier New" panose="02070309020205020404" pitchFamily="49" charset="0"/>
              </a:rPr>
              <a:t>exclude =</a:t>
            </a:r>
          </a:p>
          <a:p>
            <a:r>
              <a:rPr lang="en-IE" sz="700" dirty="0">
                <a:latin typeface="Courier New" panose="02070309020205020404" pitchFamily="49" charset="0"/>
                <a:cs typeface="Courier New" panose="02070309020205020404" pitchFamily="49" charset="0"/>
              </a:rPr>
              <a:t>    .*</a:t>
            </a:r>
          </a:p>
          <a:p>
            <a:r>
              <a:rPr lang="en-IE" sz="700" dirty="0">
                <a:latin typeface="Courier New" panose="02070309020205020404" pitchFamily="49" charset="0"/>
                <a:cs typeface="Courier New" panose="02070309020205020404" pitchFamily="49" charset="0"/>
              </a:rPr>
              <a:t>    *.egg-info</a:t>
            </a:r>
          </a:p>
          <a:p>
            <a:r>
              <a:rPr lang="en-IE" sz="700" dirty="0">
                <a:latin typeface="Courier New" panose="02070309020205020404" pitchFamily="49" charset="0"/>
                <a:cs typeface="Courier New" panose="02070309020205020404" pitchFamily="49" charset="0"/>
              </a:rPr>
              <a:t>    build</a:t>
            </a:r>
          </a:p>
          <a:p>
            <a:r>
              <a:rPr lang="en-IE" sz="700" dirty="0">
                <a:latin typeface="Courier New" panose="02070309020205020404" pitchFamily="49" charset="0"/>
                <a:cs typeface="Courier New" panose="02070309020205020404" pitchFamily="49" charset="0"/>
              </a:rPr>
              <a:t>    </a:t>
            </a:r>
            <a:r>
              <a:rPr lang="en-IE" sz="700" dirty="0" err="1">
                <a:latin typeface="Courier New" panose="02070309020205020404" pitchFamily="49" charset="0"/>
                <a:cs typeface="Courier New" panose="02070309020205020404" pitchFamily="49" charset="0"/>
              </a:rPr>
              <a:t>dist</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.eggs</a:t>
            </a:r>
          </a:p>
          <a:p>
            <a:r>
              <a:rPr lang="en-IE" sz="700" dirty="0">
                <a:latin typeface="Courier New" panose="02070309020205020404" pitchFamily="49" charset="0"/>
                <a:cs typeface="Courier New" panose="02070309020205020404" pitchFamily="49" charset="0"/>
              </a:rPr>
              <a:t>    __</a:t>
            </a:r>
            <a:r>
              <a:rPr lang="en-IE" sz="700" dirty="0" err="1">
                <a:latin typeface="Courier New" panose="02070309020205020404" pitchFamily="49" charset="0"/>
                <a:cs typeface="Courier New" panose="02070309020205020404" pitchFamily="49" charset="0"/>
              </a:rPr>
              <a:t>pycache</a:t>
            </a:r>
            <a:r>
              <a:rPr lang="en-IE" sz="700" dirty="0">
                <a:latin typeface="Courier New" panose="02070309020205020404" pitchFamily="49" charset="0"/>
                <a:cs typeface="Courier New" panose="02070309020205020404" pitchFamily="49" charset="0"/>
              </a:rPr>
              <a:t>__</a:t>
            </a:r>
          </a:p>
          <a:p>
            <a:r>
              <a:rPr lang="en-IE" sz="700" dirty="0">
                <a:latin typeface="Courier New" panose="02070309020205020404" pitchFamily="49" charset="0"/>
                <a:cs typeface="Courier New" panose="02070309020205020404" pitchFamily="49" charset="0"/>
              </a:rPr>
              <a:t>    *_pb2.py</a:t>
            </a:r>
          </a:p>
          <a:p>
            <a:r>
              <a:rPr lang="en-IE" sz="700" dirty="0">
                <a:latin typeface="Courier New" panose="02070309020205020404" pitchFamily="49" charset="0"/>
                <a:cs typeface="Courier New" panose="02070309020205020404" pitchFamily="49" charset="0"/>
              </a:rPr>
              <a:t>    </a:t>
            </a:r>
          </a:p>
          <a:p>
            <a:r>
              <a:rPr lang="en-IE" sz="700" dirty="0">
                <a:latin typeface="Courier New" panose="02070309020205020404" pitchFamily="49" charset="0"/>
                <a:cs typeface="Courier New" panose="02070309020205020404" pitchFamily="49" charset="0"/>
              </a:rPr>
              <a:t>max-line-length = 100</a:t>
            </a:r>
          </a:p>
          <a:p>
            <a:r>
              <a:rPr lang="en-IE" sz="700" dirty="0">
                <a:latin typeface="Courier New" panose="02070309020205020404" pitchFamily="49" charset="0"/>
                <a:cs typeface="Courier New" panose="02070309020205020404" pitchFamily="49" charset="0"/>
              </a:rPr>
              <a:t>ignore = E203,E402,W503,G200</a:t>
            </a:r>
          </a:p>
        </p:txBody>
      </p:sp>
      <p:sp>
        <p:nvSpPr>
          <p:cNvPr id="4" name="TextBox 3">
            <a:extLst>
              <a:ext uri="{FF2B5EF4-FFF2-40B4-BE49-F238E27FC236}">
                <a16:creationId xmlns:a16="http://schemas.microsoft.com/office/drawing/2014/main" id="{FF0D5DEA-ECB0-A731-8D91-1D98566FFDBF}"/>
              </a:ext>
            </a:extLst>
          </p:cNvPr>
          <p:cNvSpPr txBox="1"/>
          <p:nvPr/>
        </p:nvSpPr>
        <p:spPr>
          <a:xfrm>
            <a:off x="4735286" y="1395414"/>
            <a:ext cx="3409165" cy="3000821"/>
          </a:xfrm>
          <a:prstGeom prst="rect">
            <a:avLst/>
          </a:prstGeom>
          <a:noFill/>
        </p:spPr>
        <p:txBody>
          <a:bodyPr wrap="square">
            <a:spAutoFit/>
          </a:bodyPr>
          <a:lstStyle/>
          <a:p>
            <a:r>
              <a:rPr lang="en-IE" sz="700" dirty="0">
                <a:latin typeface="Courier New" panose="02070309020205020404" pitchFamily="49" charset="0"/>
                <a:cs typeface="Courier New" panose="02070309020205020404" pitchFamily="49" charset="0"/>
              </a:rPr>
              <a:t>//tox.ini</a:t>
            </a:r>
          </a:p>
          <a:p>
            <a:r>
              <a:rPr lang="en-IE" sz="700" dirty="0">
                <a:latin typeface="Courier New" panose="02070309020205020404" pitchFamily="49" charset="0"/>
                <a:cs typeface="Courier New" panose="02070309020205020404" pitchFamily="49" charset="0"/>
              </a:rPr>
              <a:t>[</a:t>
            </a:r>
            <a:r>
              <a:rPr lang="en-IE" sz="700" dirty="0" err="1">
                <a:latin typeface="Courier New" panose="02070309020205020404" pitchFamily="49" charset="0"/>
                <a:cs typeface="Courier New" panose="02070309020205020404" pitchFamily="49" charset="0"/>
              </a:rPr>
              <a:t>testenv:ruff</a:t>
            </a:r>
            <a:r>
              <a:rPr lang="en-IE" sz="700" dirty="0">
                <a:latin typeface="Courier New" panose="02070309020205020404" pitchFamily="49" charset="0"/>
                <a:cs typeface="Courier New" panose="02070309020205020404" pitchFamily="49" charset="0"/>
              </a:rPr>
              <a:t>]</a:t>
            </a:r>
          </a:p>
          <a:p>
            <a:r>
              <a:rPr lang="en-IE" sz="700" dirty="0">
                <a:latin typeface="Courier New" panose="02070309020205020404" pitchFamily="49" charset="0"/>
                <a:cs typeface="Courier New" panose="02070309020205020404" pitchFamily="49" charset="0"/>
              </a:rPr>
              <a:t>deps = ruff</a:t>
            </a:r>
          </a:p>
          <a:p>
            <a:r>
              <a:rPr lang="en-IE" sz="700" dirty="0">
                <a:latin typeface="Courier New" panose="02070309020205020404" pitchFamily="49" charset="0"/>
                <a:cs typeface="Courier New" panose="02070309020205020404" pitchFamily="49" charset="0"/>
              </a:rPr>
              <a:t>commands = ruff .</a:t>
            </a:r>
          </a:p>
          <a:p>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a:t>
            </a:r>
            <a:r>
              <a:rPr lang="en-IE" sz="700" dirty="0" err="1">
                <a:latin typeface="Courier New" panose="02070309020205020404" pitchFamily="49" charset="0"/>
                <a:cs typeface="Courier New" panose="02070309020205020404" pitchFamily="49" charset="0"/>
              </a:rPr>
              <a:t>pyproject.toml</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a:t>
            </a:r>
            <a:r>
              <a:rPr lang="en-IE" sz="700" dirty="0" err="1">
                <a:latin typeface="Courier New" panose="02070309020205020404" pitchFamily="49" charset="0"/>
                <a:cs typeface="Courier New" panose="02070309020205020404" pitchFamily="49" charset="0"/>
              </a:rPr>
              <a:t>tool.ruff</a:t>
            </a:r>
            <a:r>
              <a:rPr lang="en-IE" sz="700" dirty="0">
                <a:latin typeface="Courier New" panose="02070309020205020404" pitchFamily="49" charset="0"/>
                <a:cs typeface="Courier New" panose="02070309020205020404" pitchFamily="49" charset="0"/>
              </a:rPr>
              <a:t>]</a:t>
            </a:r>
          </a:p>
          <a:p>
            <a:r>
              <a:rPr lang="en-IE" sz="700" dirty="0">
                <a:latin typeface="Courier New" panose="02070309020205020404" pitchFamily="49" charset="0"/>
                <a:cs typeface="Courier New" panose="02070309020205020404" pitchFamily="49" charset="0"/>
              </a:rPr>
              <a:t>line-length = 100</a:t>
            </a:r>
          </a:p>
          <a:p>
            <a:r>
              <a:rPr lang="en-IE" sz="700" dirty="0">
                <a:latin typeface="Courier New" panose="02070309020205020404" pitchFamily="49" charset="0"/>
                <a:cs typeface="Courier New" panose="02070309020205020404" pitchFamily="49" charset="0"/>
              </a:rPr>
              <a:t>target-version = "py37"</a:t>
            </a:r>
          </a:p>
          <a:p>
            <a:r>
              <a:rPr lang="en-IE" sz="700" dirty="0">
                <a:latin typeface="Courier New" panose="02070309020205020404" pitchFamily="49" charset="0"/>
                <a:cs typeface="Courier New" panose="02070309020205020404" pitchFamily="49" charset="0"/>
              </a:rPr>
              <a:t>extend-exclude = ['*_pb2.py']</a:t>
            </a:r>
          </a:p>
          <a:p>
            <a:r>
              <a:rPr lang="en-IE" sz="700" dirty="0">
                <a:latin typeface="Courier New" panose="02070309020205020404" pitchFamily="49" charset="0"/>
                <a:cs typeface="Courier New" panose="02070309020205020404" pitchFamily="49" charset="0"/>
              </a:rPr>
              <a:t>select = [</a:t>
            </a:r>
          </a:p>
          <a:p>
            <a:r>
              <a:rPr lang="en-IE" sz="700" dirty="0">
                <a:latin typeface="Courier New" panose="02070309020205020404" pitchFamily="49" charset="0"/>
                <a:cs typeface="Courier New" panose="02070309020205020404" pitchFamily="49" charset="0"/>
              </a:rPr>
              <a:t>    "F",   # </a:t>
            </a:r>
            <a:r>
              <a:rPr lang="en-IE" sz="700" dirty="0" err="1">
                <a:latin typeface="Courier New" panose="02070309020205020404" pitchFamily="49" charset="0"/>
                <a:cs typeface="Courier New" panose="02070309020205020404" pitchFamily="49" charset="0"/>
              </a:rPr>
              <a:t>pyflakes</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"E",   # </a:t>
            </a:r>
            <a:r>
              <a:rPr lang="en-IE" sz="700" dirty="0" err="1">
                <a:latin typeface="Courier New" panose="02070309020205020404" pitchFamily="49" charset="0"/>
                <a:cs typeface="Courier New" panose="02070309020205020404" pitchFamily="49" charset="0"/>
              </a:rPr>
              <a:t>pycodestyle</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"W",   # </a:t>
            </a:r>
            <a:r>
              <a:rPr lang="en-IE" sz="700" dirty="0" err="1">
                <a:latin typeface="Courier New" panose="02070309020205020404" pitchFamily="49" charset="0"/>
                <a:cs typeface="Courier New" panose="02070309020205020404" pitchFamily="49" charset="0"/>
              </a:rPr>
              <a:t>pycodestyle</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"UP",  # </a:t>
            </a:r>
            <a:r>
              <a:rPr lang="en-IE" sz="700" dirty="0" err="1">
                <a:latin typeface="Courier New" panose="02070309020205020404" pitchFamily="49" charset="0"/>
                <a:cs typeface="Courier New" panose="02070309020205020404" pitchFamily="49" charset="0"/>
              </a:rPr>
              <a:t>pyupgrade</a:t>
            </a:r>
            <a:endParaRPr lang="en-IE" sz="700" dirty="0">
              <a:latin typeface="Courier New" panose="02070309020205020404" pitchFamily="49" charset="0"/>
              <a:cs typeface="Courier New" panose="02070309020205020404" pitchFamily="49" charset="0"/>
            </a:endParaRPr>
          </a:p>
          <a:p>
            <a:r>
              <a:rPr lang="en-IE" sz="700" dirty="0">
                <a:latin typeface="Courier New" panose="02070309020205020404" pitchFamily="49" charset="0"/>
                <a:cs typeface="Courier New" panose="02070309020205020404" pitchFamily="49" charset="0"/>
              </a:rPr>
              <a:t>    "YTT", # flake8-2020</a:t>
            </a:r>
          </a:p>
          <a:p>
            <a:r>
              <a:rPr lang="en-IE" sz="700" dirty="0">
                <a:latin typeface="Courier New" panose="02070309020205020404" pitchFamily="49" charset="0"/>
                <a:cs typeface="Courier New" panose="02070309020205020404" pitchFamily="49" charset="0"/>
              </a:rPr>
              <a:t>    "B",   # flake8-bugbear</a:t>
            </a:r>
          </a:p>
          <a:p>
            <a:r>
              <a:rPr lang="en-IE" sz="700" dirty="0">
                <a:latin typeface="Courier New" panose="02070309020205020404" pitchFamily="49" charset="0"/>
                <a:cs typeface="Courier New" panose="02070309020205020404" pitchFamily="49" charset="0"/>
              </a:rPr>
              <a:t>    "T10", # flake8-debugger</a:t>
            </a:r>
          </a:p>
          <a:p>
            <a:r>
              <a:rPr lang="en-IE" sz="700" dirty="0">
                <a:latin typeface="Courier New" panose="02070309020205020404" pitchFamily="49" charset="0"/>
                <a:cs typeface="Courier New" panose="02070309020205020404" pitchFamily="49" charset="0"/>
              </a:rPr>
              <a:t>    "C4",  # flake8-comprehensions</a:t>
            </a:r>
          </a:p>
          <a:p>
            <a:r>
              <a:rPr lang="en-IE" sz="700" dirty="0">
                <a:latin typeface="Courier New" panose="02070309020205020404" pitchFamily="49" charset="0"/>
                <a:cs typeface="Courier New" panose="02070309020205020404" pitchFamily="49" charset="0"/>
              </a:rPr>
              <a:t>    "G",   # flake8-logging-format</a:t>
            </a:r>
          </a:p>
          <a:p>
            <a:r>
              <a:rPr lang="en-IE" sz="700" dirty="0">
                <a:latin typeface="Courier New" panose="02070309020205020404" pitchFamily="49" charset="0"/>
                <a:cs typeface="Courier New" panose="02070309020205020404" pitchFamily="49" charset="0"/>
              </a:rPr>
              <a:t>    "ISC", # flake8-implicit-str-concat</a:t>
            </a:r>
          </a:p>
          <a:p>
            <a:r>
              <a:rPr lang="en-IE" sz="700" dirty="0">
                <a:latin typeface="Courier New" panose="02070309020205020404" pitchFamily="49" charset="0"/>
                <a:cs typeface="Courier New" panose="02070309020205020404" pitchFamily="49" charset="0"/>
              </a:rPr>
              <a:t>    "ICN", # flake8-import-conventions</a:t>
            </a:r>
          </a:p>
          <a:p>
            <a:r>
              <a:rPr lang="en-IE" sz="700" dirty="0">
                <a:latin typeface="Courier New" panose="02070309020205020404" pitchFamily="49" charset="0"/>
                <a:cs typeface="Courier New" panose="02070309020205020404" pitchFamily="49" charset="0"/>
              </a:rPr>
              <a:t>]</a:t>
            </a:r>
          </a:p>
          <a:p>
            <a:r>
              <a:rPr lang="en-IE" sz="700" dirty="0">
                <a:latin typeface="Courier New" panose="02070309020205020404" pitchFamily="49" charset="0"/>
                <a:cs typeface="Courier New" panose="02070309020205020404" pitchFamily="49" charset="0"/>
              </a:rPr>
              <a:t>ignore = [</a:t>
            </a:r>
          </a:p>
          <a:p>
            <a:r>
              <a:rPr lang="en-IE" sz="700" dirty="0">
                <a:latin typeface="Courier New" panose="02070309020205020404" pitchFamily="49" charset="0"/>
                <a:cs typeface="Courier New" panose="02070309020205020404" pitchFamily="49" charset="0"/>
              </a:rPr>
              <a:t>    "E402",  # module-import-not-at-top-of-file</a:t>
            </a:r>
          </a:p>
          <a:p>
            <a:r>
              <a:rPr lang="en-IE" sz="7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4864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a:t>
            </a:fld>
            <a:endParaRPr/>
          </a:p>
        </p:txBody>
      </p:sp>
      <p:sp>
        <p:nvSpPr>
          <p:cNvPr id="125" name="Google Shape;125;p16"/>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177F56AA-A5E1-EB8B-375E-591FF4E09D1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3206" y="366289"/>
            <a:ext cx="8697587" cy="459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B0A387EC-7F63-5AC8-F476-2CAFE73547A1}"/>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A6CA5765-DDBA-0D20-D153-A2FDBBC0F5E9}"/>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30</a:t>
            </a:fld>
            <a:endParaRPr/>
          </a:p>
        </p:txBody>
      </p:sp>
      <p:sp>
        <p:nvSpPr>
          <p:cNvPr id="125" name="Google Shape;125;p16">
            <a:extLst>
              <a:ext uri="{FF2B5EF4-FFF2-40B4-BE49-F238E27FC236}">
                <a16:creationId xmlns:a16="http://schemas.microsoft.com/office/drawing/2014/main" id="{97531E0D-5139-D6D4-A96A-35F47410149D}"/>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BCEA2C57-2E8E-516B-9F4A-EA6BA2392A73}"/>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a:t>
            </a:r>
          </a:p>
        </p:txBody>
      </p:sp>
      <p:sp>
        <p:nvSpPr>
          <p:cNvPr id="5" name="Text Placeholder 4">
            <a:extLst>
              <a:ext uri="{FF2B5EF4-FFF2-40B4-BE49-F238E27FC236}">
                <a16:creationId xmlns:a16="http://schemas.microsoft.com/office/drawing/2014/main" id="{19B83F7B-DA88-8212-30C7-EBF8A54698E5}"/>
              </a:ext>
            </a:extLst>
          </p:cNvPr>
          <p:cNvSpPr>
            <a:spLocks noGrp="1"/>
          </p:cNvSpPr>
          <p:nvPr>
            <p:ph type="body" idx="1"/>
          </p:nvPr>
        </p:nvSpPr>
        <p:spPr/>
        <p:txBody>
          <a:bodyPr/>
          <a:lstStyle/>
          <a:p>
            <a:pPr algn="l"/>
            <a:r>
              <a:rPr lang="en-US" b="0" i="0" dirty="0">
                <a:solidFill>
                  <a:srgbClr val="1F2328"/>
                </a:solidFill>
                <a:effectLst/>
                <a:latin typeface="Tw Cen MT (Body)"/>
              </a:rPr>
              <a:t>An extremely fast Python package and project manager, written in Rust.</a:t>
            </a: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pic>
        <p:nvPicPr>
          <p:cNvPr id="8" name="Picture 7">
            <a:extLst>
              <a:ext uri="{FF2B5EF4-FFF2-40B4-BE49-F238E27FC236}">
                <a16:creationId xmlns:a16="http://schemas.microsoft.com/office/drawing/2014/main" id="{B114BA6A-AB05-E9BF-4F40-11E47A15B28B}"/>
              </a:ext>
            </a:extLst>
          </p:cNvPr>
          <p:cNvPicPr>
            <a:picLocks noChangeAspect="1"/>
          </p:cNvPicPr>
          <p:nvPr/>
        </p:nvPicPr>
        <p:blipFill>
          <a:blip r:embed="rId3"/>
          <a:stretch>
            <a:fillRect/>
          </a:stretch>
        </p:blipFill>
        <p:spPr>
          <a:xfrm>
            <a:off x="1480356" y="2373085"/>
            <a:ext cx="5856615" cy="1263423"/>
          </a:xfrm>
          <a:prstGeom prst="rect">
            <a:avLst/>
          </a:prstGeom>
        </p:spPr>
      </p:pic>
    </p:spTree>
    <p:extLst>
      <p:ext uri="{BB962C8B-B14F-4D97-AF65-F5344CB8AC3E}">
        <p14:creationId xmlns:p14="http://schemas.microsoft.com/office/powerpoint/2010/main" val="1420327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AA966223-8F7B-0619-0D4C-AC91ACF80A7A}"/>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C6624038-CF04-4799-77BA-23A1CE8A61D8}"/>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31</a:t>
            </a:fld>
            <a:endParaRPr/>
          </a:p>
        </p:txBody>
      </p:sp>
      <p:sp>
        <p:nvSpPr>
          <p:cNvPr id="125" name="Google Shape;125;p16">
            <a:extLst>
              <a:ext uri="{FF2B5EF4-FFF2-40B4-BE49-F238E27FC236}">
                <a16:creationId xmlns:a16="http://schemas.microsoft.com/office/drawing/2014/main" id="{5333611C-3046-1187-696C-BE1D8D400D86}"/>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25409B84-0F7D-0D4A-A8D3-A486276B499A}"/>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 replaces pip</a:t>
            </a:r>
          </a:p>
        </p:txBody>
      </p:sp>
      <p:sp>
        <p:nvSpPr>
          <p:cNvPr id="5" name="Text Placeholder 4">
            <a:extLst>
              <a:ext uri="{FF2B5EF4-FFF2-40B4-BE49-F238E27FC236}">
                <a16:creationId xmlns:a16="http://schemas.microsoft.com/office/drawing/2014/main" id="{60E58C15-2758-1660-FABB-E014398A7D73}"/>
              </a:ext>
            </a:extLst>
          </p:cNvPr>
          <p:cNvSpPr>
            <a:spLocks noGrp="1"/>
          </p:cNvSpPr>
          <p:nvPr>
            <p:ph type="body" idx="1"/>
          </p:nvPr>
        </p:nvSpPr>
        <p:spPr/>
        <p:txBody>
          <a:bodyPr/>
          <a:lstStyle/>
          <a:p>
            <a:pPr algn="l"/>
            <a:r>
              <a:rPr lang="en-US" b="0" i="0" dirty="0">
                <a:solidFill>
                  <a:srgbClr val="1F2328"/>
                </a:solidFill>
                <a:effectLst/>
                <a:latin typeface="Tw Cen MT (Body)"/>
              </a:rPr>
              <a:t>Just add “</a:t>
            </a:r>
            <a:r>
              <a:rPr lang="en-US" b="0" i="0" dirty="0" err="1">
                <a:solidFill>
                  <a:srgbClr val="1F2328"/>
                </a:solidFill>
                <a:effectLst/>
                <a:latin typeface="Tw Cen MT (Body)"/>
              </a:rPr>
              <a:t>uv</a:t>
            </a:r>
            <a:r>
              <a:rPr lang="en-US" b="0" i="0" dirty="0">
                <a:solidFill>
                  <a:srgbClr val="1F2328"/>
                </a:solidFill>
                <a:effectLst/>
                <a:latin typeface="Tw Cen MT (Body)"/>
              </a:rPr>
              <a:t>” before “pip” </a:t>
            </a:r>
            <a:r>
              <a:rPr lang="en-US" b="0" i="0" dirty="0">
                <a:solidFill>
                  <a:srgbClr val="1F2328"/>
                </a:solidFill>
                <a:effectLst/>
                <a:latin typeface="Tw Cen MT (Body)"/>
                <a:sym typeface="Wingdings" panose="05000000000000000000" pitchFamily="2" charset="2"/>
              </a:rPr>
              <a:t></a:t>
            </a:r>
            <a:endParaRPr lang="en-US" b="0" i="0" dirty="0">
              <a:solidFill>
                <a:srgbClr val="1F2328"/>
              </a:solidFill>
              <a:effectLst/>
              <a:latin typeface="Tw Cen MT (Body)"/>
            </a:endParaRPr>
          </a:p>
          <a:p>
            <a:pPr algn="l"/>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a:t>
            </a:r>
            <a:r>
              <a:rPr lang="en-US" b="0" i="0" dirty="0" err="1">
                <a:solidFill>
                  <a:srgbClr val="1F2328"/>
                </a:solidFill>
                <a:effectLst/>
                <a:latin typeface="Tw Cen MT (Body)"/>
              </a:rPr>
              <a:t>venv</a:t>
            </a:r>
            <a:r>
              <a:rPr lang="en-US" b="0" i="0" dirty="0">
                <a:solidFill>
                  <a:srgbClr val="1F2328"/>
                </a:solidFill>
                <a:effectLst/>
                <a:latin typeface="Tw Cen MT (Body)"/>
              </a:rPr>
              <a:t>          # create a </a:t>
            </a:r>
            <a:r>
              <a:rPr lang="en-US" b="0" i="0" dirty="0" err="1">
                <a:solidFill>
                  <a:srgbClr val="1F2328"/>
                </a:solidFill>
                <a:effectLst/>
                <a:latin typeface="Tw Cen MT (Body)"/>
              </a:rPr>
              <a:t>venv</a:t>
            </a:r>
            <a:br>
              <a:rPr lang="en-US" b="0" i="0" dirty="0">
                <a:solidFill>
                  <a:srgbClr val="1F2328"/>
                </a:solidFill>
                <a:effectLst/>
                <a:latin typeface="Tw Cen MT (Body)"/>
              </a:rPr>
            </a:br>
            <a:r>
              <a:rPr lang="en-US" b="0" i="0" dirty="0">
                <a:solidFill>
                  <a:srgbClr val="1F2328"/>
                </a:solidFill>
                <a:effectLst/>
                <a:latin typeface="Tw Cen MT (Body)"/>
              </a:rPr>
              <a:t>$ </a:t>
            </a:r>
            <a:r>
              <a:rPr lang="en-US" b="1" i="0" dirty="0" err="1">
                <a:solidFill>
                  <a:srgbClr val="C00000"/>
                </a:solidFill>
                <a:effectLst/>
                <a:latin typeface="Tw Cen MT (Body)"/>
              </a:rPr>
              <a:t>uv</a:t>
            </a:r>
            <a:r>
              <a:rPr lang="en-US" b="1" i="0" dirty="0">
                <a:solidFill>
                  <a:srgbClr val="C00000"/>
                </a:solidFill>
                <a:effectLst/>
                <a:latin typeface="Tw Cen MT (Body)"/>
              </a:rPr>
              <a:t> pip </a:t>
            </a:r>
            <a:r>
              <a:rPr lang="en-US" b="0" i="0" dirty="0">
                <a:solidFill>
                  <a:srgbClr val="1F2328"/>
                </a:solidFill>
                <a:effectLst/>
                <a:latin typeface="Tw Cen MT (Body)"/>
              </a:rPr>
              <a:t>install  # no need to activate if the </a:t>
            </a:r>
            <a:r>
              <a:rPr lang="en-US" b="0" i="0" dirty="0" err="1">
                <a:solidFill>
                  <a:srgbClr val="1F2328"/>
                </a:solidFill>
                <a:effectLst/>
                <a:latin typeface="Tw Cen MT (Body)"/>
              </a:rPr>
              <a:t>venv</a:t>
            </a:r>
            <a:r>
              <a:rPr lang="en-US" b="0" i="0" dirty="0">
                <a:solidFill>
                  <a:srgbClr val="1F2328"/>
                </a:solidFill>
                <a:effectLst/>
                <a:latin typeface="Tw Cen MT (Body)"/>
              </a:rPr>
              <a:t> is named “.</a:t>
            </a:r>
            <a:r>
              <a:rPr lang="en-US" b="0" i="0" dirty="0" err="1">
                <a:solidFill>
                  <a:srgbClr val="1F2328"/>
                </a:solidFill>
                <a:effectLst/>
                <a:latin typeface="Tw Cen MT (Body)"/>
              </a:rPr>
              <a:t>venv</a:t>
            </a:r>
            <a:r>
              <a:rPr lang="en-US" dirty="0">
                <a:solidFill>
                  <a:srgbClr val="1F2328"/>
                </a:solidFill>
                <a:latin typeface="Tw Cen MT (Body)"/>
              </a:rPr>
              <a:t>”</a:t>
            </a:r>
            <a:endParaRPr lang="en-US" b="0" i="0" dirty="0">
              <a:solidFill>
                <a:srgbClr val="1F2328"/>
              </a:solidFill>
              <a:effectLst/>
              <a:latin typeface="Tw Cen MT (Body)"/>
            </a:endParaRPr>
          </a:p>
          <a:p>
            <a:pPr algn="l"/>
            <a:endParaRPr lang="en-US" dirty="0">
              <a:solidFill>
                <a:srgbClr val="1F2328"/>
              </a:solidFill>
              <a:latin typeface="Tw Cen MT (Body)"/>
            </a:endParaRPr>
          </a:p>
          <a:p>
            <a:pPr algn="l"/>
            <a:r>
              <a:rPr lang="en-US" b="0" i="0" dirty="0" err="1">
                <a:solidFill>
                  <a:srgbClr val="1F2328"/>
                </a:solidFill>
                <a:effectLst/>
                <a:latin typeface="Tw Cen MT (Body)"/>
              </a:rPr>
              <a:t>Virtualenvs</a:t>
            </a:r>
            <a:r>
              <a:rPr lang="en-US" b="0" i="0" dirty="0">
                <a:solidFill>
                  <a:srgbClr val="1F2328"/>
                </a:solidFill>
                <a:effectLst/>
                <a:latin typeface="Tw Cen MT (Body)"/>
              </a:rPr>
              <a:t> are nothing magic: they just override $PATH and the </a:t>
            </a:r>
            <a:r>
              <a:rPr lang="en-US" b="0" i="0" dirty="0" err="1">
                <a:solidFill>
                  <a:srgbClr val="1F2328"/>
                </a:solidFill>
                <a:effectLst/>
                <a:latin typeface="Tw Cen MT (Body)"/>
              </a:rPr>
              <a:t>sys.path</a:t>
            </a:r>
            <a:br>
              <a:rPr lang="en-US" dirty="0">
                <a:solidFill>
                  <a:srgbClr val="1F2328"/>
                </a:solidFill>
                <a:latin typeface="Tw Cen MT (Body)"/>
              </a:rPr>
            </a:br>
            <a:r>
              <a:rPr lang="en-US" b="0" i="0" dirty="0">
                <a:solidFill>
                  <a:srgbClr val="1F2328"/>
                </a:solidFill>
                <a:effectLst/>
                <a:latin typeface="Tw Cen MT (Body)"/>
              </a:rPr>
              <a:t>This means you can use </a:t>
            </a:r>
            <a:r>
              <a:rPr lang="en-US" b="0" i="0" dirty="0" err="1">
                <a:solidFill>
                  <a:srgbClr val="1F2328"/>
                </a:solidFill>
                <a:effectLst/>
                <a:latin typeface="Tw Cen MT (Body)"/>
              </a:rPr>
              <a:t>uv</a:t>
            </a:r>
            <a:r>
              <a:rPr lang="en-US" b="0" i="0" dirty="0">
                <a:solidFill>
                  <a:srgbClr val="1F2328"/>
                </a:solidFill>
                <a:effectLst/>
                <a:latin typeface="Tw Cen MT (Body)"/>
              </a:rPr>
              <a:t> to create the </a:t>
            </a:r>
            <a:r>
              <a:rPr lang="en-US" b="0" i="0" dirty="0" err="1">
                <a:solidFill>
                  <a:srgbClr val="1F2328"/>
                </a:solidFill>
                <a:effectLst/>
                <a:latin typeface="Tw Cen MT (Body)"/>
              </a:rPr>
              <a:t>venv</a:t>
            </a:r>
            <a:r>
              <a:rPr lang="en-US" b="0" i="0" dirty="0">
                <a:solidFill>
                  <a:srgbClr val="1F2328"/>
                </a:solidFill>
                <a:effectLst/>
                <a:latin typeface="Tw Cen MT (Body)"/>
              </a:rPr>
              <a:t> but pip for other things.</a:t>
            </a:r>
          </a:p>
          <a:p>
            <a:pPr algn="l"/>
            <a:endParaRPr lang="en-US" dirty="0">
              <a:solidFill>
                <a:srgbClr val="1F2328"/>
              </a:solidFill>
              <a:latin typeface="Tw Cen MT (Body)"/>
            </a:endParaRPr>
          </a:p>
          <a:p>
            <a:pPr algn="l"/>
            <a:endParaRPr lang="en-US" b="0" i="0" dirty="0">
              <a:solidFill>
                <a:srgbClr val="1F2328"/>
              </a:solidFill>
              <a:effectLst/>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spTree>
    <p:extLst>
      <p:ext uri="{BB962C8B-B14F-4D97-AF65-F5344CB8AC3E}">
        <p14:creationId xmlns:p14="http://schemas.microsoft.com/office/powerpoint/2010/main" val="4034200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5148BDB8-5E6C-9EF8-EA76-1171C56F1DA2}"/>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3C832F49-E413-28B9-42B8-86F3724141AC}"/>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32</a:t>
            </a:fld>
            <a:endParaRPr/>
          </a:p>
        </p:txBody>
      </p:sp>
      <p:sp>
        <p:nvSpPr>
          <p:cNvPr id="125" name="Google Shape;125;p16">
            <a:extLst>
              <a:ext uri="{FF2B5EF4-FFF2-40B4-BE49-F238E27FC236}">
                <a16:creationId xmlns:a16="http://schemas.microsoft.com/office/drawing/2014/main" id="{A2690533-9883-176A-B2E9-7662A8F9189A}"/>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CBA24E8A-CDDD-B4E4-FC34-AB432364FD44}"/>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 replaces pip-TOOLS</a:t>
            </a:r>
          </a:p>
        </p:txBody>
      </p:sp>
      <p:sp>
        <p:nvSpPr>
          <p:cNvPr id="5" name="Text Placeholder 4">
            <a:extLst>
              <a:ext uri="{FF2B5EF4-FFF2-40B4-BE49-F238E27FC236}">
                <a16:creationId xmlns:a16="http://schemas.microsoft.com/office/drawing/2014/main" id="{24D7B9D7-B37E-DF4F-075A-7F0C6A36D93D}"/>
              </a:ext>
            </a:extLst>
          </p:cNvPr>
          <p:cNvSpPr>
            <a:spLocks noGrp="1"/>
          </p:cNvSpPr>
          <p:nvPr>
            <p:ph type="body" idx="1"/>
          </p:nvPr>
        </p:nvSpPr>
        <p:spPr>
          <a:xfrm>
            <a:off x="687800" y="1540328"/>
            <a:ext cx="7216800" cy="3189000"/>
          </a:xfrm>
        </p:spPr>
        <p:txBody>
          <a:bodyPr/>
          <a:lstStyle/>
          <a:p>
            <a:pPr algn="l"/>
            <a:r>
              <a:rPr lang="en-US" b="0" i="0" dirty="0">
                <a:solidFill>
                  <a:srgbClr val="1F2328"/>
                </a:solidFill>
                <a:effectLst/>
                <a:latin typeface="Tw Cen MT (Body)"/>
              </a:rPr>
              <a:t>Pip-tools is useful to “lock” dependencies</a:t>
            </a:r>
          </a:p>
          <a:p>
            <a:pPr algn="l"/>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pip compile requirements.in -o requirements.txt</a:t>
            </a:r>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pip sync requirements.txt</a:t>
            </a: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b="0" i="0" dirty="0">
              <a:solidFill>
                <a:srgbClr val="1F2328"/>
              </a:solidFill>
              <a:effectLst/>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pic>
        <p:nvPicPr>
          <p:cNvPr id="3" name="Picture 2">
            <a:extLst>
              <a:ext uri="{FF2B5EF4-FFF2-40B4-BE49-F238E27FC236}">
                <a16:creationId xmlns:a16="http://schemas.microsoft.com/office/drawing/2014/main" id="{4268F4E0-8218-431F-1E91-234EB8B76CAA}"/>
              </a:ext>
            </a:extLst>
          </p:cNvPr>
          <p:cNvPicPr>
            <a:picLocks noChangeAspect="1"/>
          </p:cNvPicPr>
          <p:nvPr/>
        </p:nvPicPr>
        <p:blipFill>
          <a:blip r:embed="rId3"/>
          <a:stretch>
            <a:fillRect/>
          </a:stretch>
        </p:blipFill>
        <p:spPr>
          <a:xfrm>
            <a:off x="3921543" y="2133224"/>
            <a:ext cx="5103358" cy="3010276"/>
          </a:xfrm>
          <a:prstGeom prst="rect">
            <a:avLst/>
          </a:prstGeom>
        </p:spPr>
      </p:pic>
    </p:spTree>
    <p:extLst>
      <p:ext uri="{BB962C8B-B14F-4D97-AF65-F5344CB8AC3E}">
        <p14:creationId xmlns:p14="http://schemas.microsoft.com/office/powerpoint/2010/main" val="1824060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0CC2D4F1-9105-4F3E-0832-5CF621578EFB}"/>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6C486F5D-63D4-B128-275C-99B8300CC98C}"/>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33</a:t>
            </a:fld>
            <a:endParaRPr/>
          </a:p>
        </p:txBody>
      </p:sp>
      <p:sp>
        <p:nvSpPr>
          <p:cNvPr id="125" name="Google Shape;125;p16">
            <a:extLst>
              <a:ext uri="{FF2B5EF4-FFF2-40B4-BE49-F238E27FC236}">
                <a16:creationId xmlns:a16="http://schemas.microsoft.com/office/drawing/2014/main" id="{1BF85857-9372-82A8-9EFA-4F8C1F7DEA0E}"/>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25F84091-6003-B70D-D5B2-D39E8132E2AC}"/>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 replaces </a:t>
            </a:r>
            <a:r>
              <a:rPr lang="en-US" dirty="0" err="1"/>
              <a:t>pipx</a:t>
            </a:r>
            <a:endParaRPr lang="en-US" dirty="0"/>
          </a:p>
        </p:txBody>
      </p:sp>
      <p:sp>
        <p:nvSpPr>
          <p:cNvPr id="5" name="Text Placeholder 4">
            <a:extLst>
              <a:ext uri="{FF2B5EF4-FFF2-40B4-BE49-F238E27FC236}">
                <a16:creationId xmlns:a16="http://schemas.microsoft.com/office/drawing/2014/main" id="{ADE64A7C-D6F0-9144-B7C8-E2FA9D6422E6}"/>
              </a:ext>
            </a:extLst>
          </p:cNvPr>
          <p:cNvSpPr>
            <a:spLocks noGrp="1"/>
          </p:cNvSpPr>
          <p:nvPr>
            <p:ph type="body" idx="1"/>
          </p:nvPr>
        </p:nvSpPr>
        <p:spPr/>
        <p:txBody>
          <a:bodyPr/>
          <a:lstStyle/>
          <a:p>
            <a:pPr algn="l"/>
            <a:r>
              <a:rPr lang="en-US" b="0" i="0" dirty="0" err="1">
                <a:solidFill>
                  <a:srgbClr val="1F2328"/>
                </a:solidFill>
                <a:effectLst/>
                <a:latin typeface="Tw Cen MT (Body)"/>
              </a:rPr>
              <a:t>Pipx</a:t>
            </a:r>
            <a:r>
              <a:rPr lang="en-US" b="0" i="0" dirty="0">
                <a:solidFill>
                  <a:srgbClr val="1F2328"/>
                </a:solidFill>
                <a:effectLst/>
                <a:latin typeface="Tw Cen MT (Body)"/>
              </a:rPr>
              <a:t> is great to install Python tools in separate </a:t>
            </a:r>
            <a:r>
              <a:rPr lang="en-US" b="0" i="0" dirty="0" err="1">
                <a:solidFill>
                  <a:srgbClr val="1F2328"/>
                </a:solidFill>
                <a:effectLst/>
                <a:latin typeface="Tw Cen MT (Body)"/>
              </a:rPr>
              <a:t>venv</a:t>
            </a:r>
            <a:r>
              <a:rPr lang="en-US" b="0" i="0" dirty="0">
                <a:solidFill>
                  <a:srgbClr val="1F2328"/>
                </a:solidFill>
                <a:effectLst/>
                <a:latin typeface="Tw Cen MT (Body)"/>
              </a:rPr>
              <a:t>:</a:t>
            </a:r>
          </a:p>
          <a:p>
            <a:pPr algn="l"/>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tool install black</a:t>
            </a:r>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tool install ruff</a:t>
            </a:r>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tool install </a:t>
            </a:r>
            <a:r>
              <a:rPr lang="en-US" b="0" i="0" dirty="0" err="1">
                <a:solidFill>
                  <a:srgbClr val="1F2328"/>
                </a:solidFill>
                <a:effectLst/>
                <a:latin typeface="Tw Cen MT (Body)"/>
              </a:rPr>
              <a:t>mypy</a:t>
            </a:r>
            <a:br>
              <a:rPr lang="en-US" b="0" i="0" dirty="0">
                <a:solidFill>
                  <a:srgbClr val="1F2328"/>
                </a:solidFill>
                <a:effectLst/>
                <a:latin typeface="Tw Cen MT (Body)"/>
              </a:rPr>
            </a:br>
            <a:endParaRPr lang="en-US" b="0" i="0" dirty="0">
              <a:solidFill>
                <a:srgbClr val="1F2328"/>
              </a:solidFill>
              <a:effectLst/>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b="0" i="0" dirty="0">
              <a:solidFill>
                <a:srgbClr val="1F2328"/>
              </a:solidFill>
              <a:effectLst/>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spTree>
    <p:extLst>
      <p:ext uri="{BB962C8B-B14F-4D97-AF65-F5344CB8AC3E}">
        <p14:creationId xmlns:p14="http://schemas.microsoft.com/office/powerpoint/2010/main" val="1778628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0772C31-10FC-8565-D754-704DF34866FC}"/>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33D9720A-0DCB-E0B4-106B-9A6EE8B1C11A}"/>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34</a:t>
            </a:fld>
            <a:endParaRPr/>
          </a:p>
        </p:txBody>
      </p:sp>
      <p:sp>
        <p:nvSpPr>
          <p:cNvPr id="125" name="Google Shape;125;p16">
            <a:extLst>
              <a:ext uri="{FF2B5EF4-FFF2-40B4-BE49-F238E27FC236}">
                <a16:creationId xmlns:a16="http://schemas.microsoft.com/office/drawing/2014/main" id="{F2623E71-AAE4-AFAE-7A9D-B3F182C1E9C6}"/>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0BC99BCC-56D7-C376-73A4-230AB9611552}"/>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 MANAGES PYTHON ITSELF</a:t>
            </a:r>
          </a:p>
        </p:txBody>
      </p:sp>
      <p:sp>
        <p:nvSpPr>
          <p:cNvPr id="5" name="Text Placeholder 4">
            <a:extLst>
              <a:ext uri="{FF2B5EF4-FFF2-40B4-BE49-F238E27FC236}">
                <a16:creationId xmlns:a16="http://schemas.microsoft.com/office/drawing/2014/main" id="{D8BB6FDE-1147-E104-55E1-043AC2E55BB6}"/>
              </a:ext>
            </a:extLst>
          </p:cNvPr>
          <p:cNvSpPr>
            <a:spLocks noGrp="1"/>
          </p:cNvSpPr>
          <p:nvPr>
            <p:ph type="body" idx="1"/>
          </p:nvPr>
        </p:nvSpPr>
        <p:spPr/>
        <p:txBody>
          <a:bodyPr/>
          <a:lstStyle/>
          <a:p>
            <a:pPr algn="l"/>
            <a:r>
              <a:rPr lang="en-US" dirty="0" err="1">
                <a:solidFill>
                  <a:srgbClr val="1F2328"/>
                </a:solidFill>
                <a:latin typeface="Tw Cen MT (Body)"/>
              </a:rPr>
              <a:t>uv</a:t>
            </a:r>
            <a:r>
              <a:rPr lang="en-US" dirty="0">
                <a:solidFill>
                  <a:srgbClr val="1F2328"/>
                </a:solidFill>
                <a:latin typeface="Tw Cen MT (Body)"/>
              </a:rPr>
              <a:t> has no dependency on Python itself, as a single static binary. </a:t>
            </a:r>
          </a:p>
          <a:p>
            <a:pPr algn="l"/>
            <a:r>
              <a:rPr lang="en-US" b="0" i="0" dirty="0">
                <a:solidFill>
                  <a:srgbClr val="1F2328"/>
                </a:solidFill>
                <a:effectLst/>
                <a:latin typeface="Tw Cen MT (Body)"/>
              </a:rPr>
              <a:t>It can download pre-built </a:t>
            </a:r>
            <a:r>
              <a:rPr lang="en-US" dirty="0">
                <a:solidFill>
                  <a:srgbClr val="1F2328"/>
                </a:solidFill>
                <a:latin typeface="Tw Cen MT (Body)"/>
              </a:rPr>
              <a:t>python distributions from </a:t>
            </a:r>
            <a:r>
              <a:rPr lang="en-US" dirty="0">
                <a:solidFill>
                  <a:srgbClr val="1F2328"/>
                </a:solidFill>
                <a:latin typeface="Tw Cen MT (Body)"/>
                <a:hlinkClick r:id="rId3"/>
              </a:rPr>
              <a:t>python-build-standalone</a:t>
            </a:r>
            <a:endParaRPr lang="en-US" b="0" i="0" dirty="0">
              <a:solidFill>
                <a:srgbClr val="1F2328"/>
              </a:solidFill>
              <a:effectLst/>
              <a:latin typeface="Tw Cen MT (Body)"/>
            </a:endParaRPr>
          </a:p>
          <a:p>
            <a:pPr algn="l"/>
            <a:br>
              <a:rPr lang="en-US" b="0" i="0" dirty="0">
                <a:solidFill>
                  <a:srgbClr val="1F2328"/>
                </a:solidFill>
                <a:effectLst/>
                <a:latin typeface="Tw Cen MT (Body)"/>
              </a:rPr>
            </a:br>
            <a:r>
              <a:rPr lang="en-US" b="0" i="0" dirty="0">
                <a:solidFill>
                  <a:srgbClr val="1F2328"/>
                </a:solidFill>
                <a:effectLst/>
                <a:latin typeface="Tw Cen MT (Body)"/>
              </a:rPr>
              <a:t>$ </a:t>
            </a:r>
            <a:r>
              <a:rPr lang="en-US" b="0" i="0" dirty="0" err="1">
                <a:solidFill>
                  <a:srgbClr val="1F2328"/>
                </a:solidFill>
                <a:effectLst/>
                <a:latin typeface="Tw Cen MT (Body)"/>
              </a:rPr>
              <a:t>uv</a:t>
            </a:r>
            <a:r>
              <a:rPr lang="en-US" b="0" i="0" dirty="0">
                <a:solidFill>
                  <a:srgbClr val="1F2328"/>
                </a:solidFill>
                <a:effectLst/>
                <a:latin typeface="Tw Cen MT (Body)"/>
              </a:rPr>
              <a:t> python install 3.10 3.11 3.12</a:t>
            </a:r>
            <a:br>
              <a:rPr lang="en-US" dirty="0">
                <a:solidFill>
                  <a:srgbClr val="1F2328"/>
                </a:solidFill>
                <a:latin typeface="Tw Cen MT (Body)"/>
              </a:rPr>
            </a:br>
            <a:r>
              <a:rPr lang="en-US" dirty="0">
                <a:solidFill>
                  <a:srgbClr val="1F2328"/>
                </a:solidFill>
                <a:latin typeface="Tw Cen MT (Body)"/>
              </a:rPr>
              <a:t>$ </a:t>
            </a:r>
            <a:r>
              <a:rPr lang="en-US" dirty="0" err="1">
                <a:solidFill>
                  <a:srgbClr val="1F2328"/>
                </a:solidFill>
                <a:latin typeface="Tw Cen MT (Body)"/>
              </a:rPr>
              <a:t>uv</a:t>
            </a:r>
            <a:r>
              <a:rPr lang="en-US" dirty="0">
                <a:solidFill>
                  <a:srgbClr val="1F2328"/>
                </a:solidFill>
                <a:latin typeface="Tw Cen MT (Body)"/>
              </a:rPr>
              <a:t> </a:t>
            </a:r>
            <a:r>
              <a:rPr lang="en-US" dirty="0" err="1">
                <a:solidFill>
                  <a:srgbClr val="1F2328"/>
                </a:solidFill>
                <a:latin typeface="Tw Cen MT (Body)"/>
              </a:rPr>
              <a:t>venv</a:t>
            </a:r>
            <a:r>
              <a:rPr lang="en-US" dirty="0">
                <a:solidFill>
                  <a:srgbClr val="1F2328"/>
                </a:solidFill>
                <a:latin typeface="Tw Cen MT (Body)"/>
              </a:rPr>
              <a:t> –python &lt;some python I do not have on my system&gt;</a:t>
            </a:r>
            <a:endParaRPr lang="en-US" b="0" i="0" dirty="0">
              <a:solidFill>
                <a:srgbClr val="1F2328"/>
              </a:solidFill>
              <a:effectLst/>
              <a:latin typeface="Tw Cen MT (Body)"/>
            </a:endParaRPr>
          </a:p>
          <a:p>
            <a:pPr algn="l"/>
            <a:br>
              <a:rPr lang="en-US" b="0" i="0" dirty="0">
                <a:solidFill>
                  <a:srgbClr val="1F2328"/>
                </a:solidFill>
                <a:effectLst/>
                <a:latin typeface="Tw Cen MT (Body)"/>
              </a:rPr>
            </a:br>
            <a:endParaRPr lang="en-US" b="0" i="0" dirty="0">
              <a:solidFill>
                <a:srgbClr val="1F2328"/>
              </a:solidFill>
              <a:effectLst/>
              <a:latin typeface="Tw Cen MT (Body)"/>
            </a:endParaRPr>
          </a:p>
          <a:p>
            <a:pPr algn="l"/>
            <a:endParaRPr lang="en-US" dirty="0">
              <a:solidFill>
                <a:srgbClr val="1F2328"/>
              </a:solidFill>
              <a:latin typeface="Tw Cen MT (Body)"/>
            </a:endParaRPr>
          </a:p>
          <a:p>
            <a:pPr algn="l"/>
            <a:endParaRPr lang="en-US" dirty="0">
              <a:solidFill>
                <a:srgbClr val="1F2328"/>
              </a:solidFill>
              <a:latin typeface="Tw Cen MT (Body)"/>
            </a:endParaRPr>
          </a:p>
          <a:p>
            <a:pPr algn="l"/>
            <a:endParaRPr lang="en-US" b="0" i="0" dirty="0">
              <a:solidFill>
                <a:srgbClr val="1F2328"/>
              </a:solidFill>
              <a:effectLst/>
              <a:latin typeface="Tw Cen MT (Body)"/>
            </a:endParaRPr>
          </a:p>
          <a:p>
            <a:br>
              <a:rPr lang="en-US" b="0" i="0" dirty="0">
                <a:solidFill>
                  <a:srgbClr val="1F2328"/>
                </a:solidFill>
                <a:effectLst/>
                <a:latin typeface="-apple-system"/>
              </a:rPr>
            </a:br>
            <a:endParaRPr lang="en-US" b="0" i="0" dirty="0">
              <a:solidFill>
                <a:srgbClr val="1F2328"/>
              </a:solidFill>
              <a:effectLst/>
              <a:latin typeface="Tw Cen MT (Body)"/>
            </a:endParaRPr>
          </a:p>
          <a:p>
            <a:br>
              <a:rPr lang="en-US" dirty="0"/>
            </a:br>
            <a:endParaRPr lang="en-IE" dirty="0"/>
          </a:p>
        </p:txBody>
      </p:sp>
    </p:spTree>
    <p:extLst>
      <p:ext uri="{BB962C8B-B14F-4D97-AF65-F5344CB8AC3E}">
        <p14:creationId xmlns:p14="http://schemas.microsoft.com/office/powerpoint/2010/main" val="3702803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1E2EDEC-A599-FB44-A1F3-2D6EDA5B97DB}"/>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78AD58F9-FAE5-312D-E325-04EBC80B64A0}"/>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35</a:t>
            </a:fld>
            <a:endParaRPr/>
          </a:p>
        </p:txBody>
      </p:sp>
      <p:sp>
        <p:nvSpPr>
          <p:cNvPr id="125" name="Google Shape;125;p16">
            <a:extLst>
              <a:ext uri="{FF2B5EF4-FFF2-40B4-BE49-F238E27FC236}">
                <a16:creationId xmlns:a16="http://schemas.microsoft.com/office/drawing/2014/main" id="{50E51D87-A680-D55E-C968-01F85809D2FB}"/>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F6461100-57A9-128D-E7D4-1D17D84664CD}"/>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UV replaces everything else?</a:t>
            </a:r>
          </a:p>
        </p:txBody>
      </p:sp>
      <p:sp>
        <p:nvSpPr>
          <p:cNvPr id="5" name="Text Placeholder 4">
            <a:extLst>
              <a:ext uri="{FF2B5EF4-FFF2-40B4-BE49-F238E27FC236}">
                <a16:creationId xmlns:a16="http://schemas.microsoft.com/office/drawing/2014/main" id="{80487AB8-777F-819A-A724-5AE4588D01E8}"/>
              </a:ext>
            </a:extLst>
          </p:cNvPr>
          <p:cNvSpPr>
            <a:spLocks noGrp="1"/>
          </p:cNvSpPr>
          <p:nvPr>
            <p:ph type="body" idx="1"/>
          </p:nvPr>
        </p:nvSpPr>
        <p:spPr>
          <a:xfrm>
            <a:off x="909950" y="1485900"/>
            <a:ext cx="7472050" cy="3189000"/>
          </a:xfrm>
        </p:spPr>
        <p:txBody>
          <a:bodyPr/>
          <a:lstStyle/>
          <a:p>
            <a:pPr algn="l"/>
            <a:r>
              <a:rPr lang="en-US" sz="1600" b="0" i="0" dirty="0" err="1">
                <a:solidFill>
                  <a:srgbClr val="1F2328"/>
                </a:solidFill>
                <a:effectLst/>
                <a:latin typeface="Tw Cen MT (Body)"/>
              </a:rPr>
              <a:t>uv</a:t>
            </a:r>
            <a:r>
              <a:rPr lang="en-US" sz="1600" b="0" i="0" dirty="0">
                <a:solidFill>
                  <a:srgbClr val="1F2328"/>
                </a:solidFill>
                <a:effectLst/>
                <a:latin typeface="Tw Cen MT (Body)"/>
              </a:rPr>
              <a:t> is also a complete workflow tool, like rye or poetry, it supports a universal </a:t>
            </a:r>
            <a:r>
              <a:rPr lang="en-US" sz="1600" b="0" i="0" dirty="0" err="1">
                <a:solidFill>
                  <a:srgbClr val="1F2328"/>
                </a:solidFill>
                <a:effectLst/>
                <a:latin typeface="Tw Cen MT (Body)"/>
              </a:rPr>
              <a:t>lockfile</a:t>
            </a:r>
            <a:r>
              <a:rPr lang="en-US" sz="1600" b="0" i="0" dirty="0">
                <a:solidFill>
                  <a:srgbClr val="1F2328"/>
                </a:solidFill>
                <a:effectLst/>
                <a:latin typeface="Tw Cen MT (Body)"/>
              </a:rPr>
              <a:t>:</a:t>
            </a:r>
          </a:p>
          <a:p>
            <a:pPr algn="l"/>
            <a:br>
              <a:rPr lang="en-US" sz="1100" b="0" i="0" dirty="0">
                <a:solidFill>
                  <a:srgbClr val="1F2328"/>
                </a:solidFill>
                <a:effectLst/>
                <a:latin typeface="Tw Cen MT (Body)"/>
              </a:rPr>
            </a:br>
            <a:r>
              <a:rPr lang="en-US" sz="900" b="0" i="0" dirty="0">
                <a:solidFill>
                  <a:srgbClr val="1F2328"/>
                </a:solidFill>
                <a:effectLst/>
                <a:latin typeface="Courier New" panose="02070309020205020404" pitchFamily="49" charset="0"/>
                <a:cs typeface="Courier New" panose="02070309020205020404" pitchFamily="49" charset="0"/>
              </a:rPr>
              <a:t>$ </a:t>
            </a:r>
            <a:r>
              <a:rPr lang="en-US" sz="900" b="0" i="0" dirty="0" err="1">
                <a:solidFill>
                  <a:srgbClr val="1F2328"/>
                </a:solidFill>
                <a:effectLst/>
                <a:latin typeface="Courier New" panose="02070309020205020404" pitchFamily="49" charset="0"/>
                <a:cs typeface="Courier New" panose="02070309020205020404" pitchFamily="49" charset="0"/>
              </a:rPr>
              <a:t>uv</a:t>
            </a:r>
            <a:r>
              <a:rPr lang="en-US" sz="900" b="0" i="0" dirty="0">
                <a:solidFill>
                  <a:srgbClr val="1F2328"/>
                </a:solidFill>
                <a:effectLst/>
                <a:latin typeface="Courier New" panose="02070309020205020404" pitchFamily="49" charset="0"/>
                <a:cs typeface="Courier New" panose="02070309020205020404" pitchFamily="49" charset="0"/>
              </a:rPr>
              <a:t> </a:t>
            </a:r>
            <a:r>
              <a:rPr lang="en-US" sz="900" b="0" i="0" dirty="0" err="1">
                <a:solidFill>
                  <a:srgbClr val="1F2328"/>
                </a:solidFill>
                <a:effectLst/>
                <a:latin typeface="Courier New" panose="02070309020205020404" pitchFamily="49" charset="0"/>
                <a:cs typeface="Courier New" panose="02070309020205020404" pitchFamily="49" charset="0"/>
              </a:rPr>
              <a:t>init</a:t>
            </a:r>
            <a:r>
              <a:rPr lang="en-US" sz="900" b="0" i="0" dirty="0">
                <a:solidFill>
                  <a:srgbClr val="1F2328"/>
                </a:solidFill>
                <a:effectLst/>
                <a:latin typeface="Courier New" panose="02070309020205020404" pitchFamily="49" charset="0"/>
                <a:cs typeface="Courier New" panose="02070309020205020404" pitchFamily="49" charset="0"/>
              </a:rPr>
              <a:t> example</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Initialized project `example` at `/home/user/example`</a:t>
            </a:r>
          </a:p>
          <a:p>
            <a:pPr algn="l"/>
            <a:r>
              <a:rPr lang="en-US" sz="900" b="0" i="0" dirty="0">
                <a:solidFill>
                  <a:srgbClr val="1F2328"/>
                </a:solidFill>
                <a:effectLst/>
                <a:latin typeface="Courier New" panose="02070309020205020404" pitchFamily="49" charset="0"/>
                <a:cs typeface="Courier New" panose="02070309020205020404" pitchFamily="49" charset="0"/>
              </a:rPr>
              <a:t>   $ cd example</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 </a:t>
            </a:r>
            <a:r>
              <a:rPr lang="en-US" sz="900" b="0" i="0" dirty="0" err="1">
                <a:solidFill>
                  <a:srgbClr val="1F2328"/>
                </a:solidFill>
                <a:effectLst/>
                <a:latin typeface="Courier New" panose="02070309020205020404" pitchFamily="49" charset="0"/>
                <a:cs typeface="Courier New" panose="02070309020205020404" pitchFamily="49" charset="0"/>
              </a:rPr>
              <a:t>uv</a:t>
            </a:r>
            <a:r>
              <a:rPr lang="en-US" sz="900" b="0" i="0" dirty="0">
                <a:solidFill>
                  <a:srgbClr val="1F2328"/>
                </a:solidFill>
                <a:effectLst/>
                <a:latin typeface="Courier New" panose="02070309020205020404" pitchFamily="49" charset="0"/>
                <a:cs typeface="Courier New" panose="02070309020205020404" pitchFamily="49" charset="0"/>
              </a:rPr>
              <a:t> add ruff</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Creating virtual environment at: .</a:t>
            </a:r>
            <a:r>
              <a:rPr lang="en-US" sz="900" b="0" i="0" dirty="0" err="1">
                <a:solidFill>
                  <a:srgbClr val="1F2328"/>
                </a:solidFill>
                <a:effectLst/>
                <a:latin typeface="Courier New" panose="02070309020205020404" pitchFamily="49" charset="0"/>
                <a:cs typeface="Courier New" panose="02070309020205020404" pitchFamily="49" charset="0"/>
              </a:rPr>
              <a:t>venv</a:t>
            </a:r>
            <a:br>
              <a:rPr lang="en-US" sz="900" dirty="0">
                <a:solidFill>
                  <a:srgbClr val="1F2328"/>
                </a:solidFill>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Resolved 2 packages in 170ms</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Built example @ </a:t>
            </a:r>
            <a:r>
              <a:rPr lang="en-US" sz="900" b="0" i="0" dirty="0">
                <a:solidFill>
                  <a:srgbClr val="1F2328"/>
                </a:solidFill>
                <a:effectLst/>
                <a:latin typeface="Courier New" panose="02070309020205020404" pitchFamily="49" charset="0"/>
                <a:cs typeface="Courier New" panose="02070309020205020404" pitchFamily="49" charset="0"/>
                <a:hlinkClick r:id="rId3" action="ppaction://hlinkfile"/>
              </a:rPr>
              <a:t>file:///home/user/example</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Prepared 2 packages in 627ms</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Installed 2 packages in 1ms</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 example==0.1.0 (from file:///home/user/example)</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 ruff==0.5.0</a:t>
            </a:r>
          </a:p>
          <a:p>
            <a:pPr algn="l"/>
            <a:r>
              <a:rPr lang="en-US" sz="900" b="0" i="0" dirty="0">
                <a:solidFill>
                  <a:srgbClr val="1F2328"/>
                </a:solidFill>
                <a:effectLst/>
                <a:latin typeface="Courier New" panose="02070309020205020404" pitchFamily="49" charset="0"/>
                <a:cs typeface="Courier New" panose="02070309020205020404" pitchFamily="49" charset="0"/>
              </a:rPr>
              <a:t>   $ </a:t>
            </a:r>
            <a:r>
              <a:rPr lang="en-US" sz="900" b="0" i="0" dirty="0" err="1">
                <a:solidFill>
                  <a:srgbClr val="1F2328"/>
                </a:solidFill>
                <a:effectLst/>
                <a:latin typeface="Courier New" panose="02070309020205020404" pitchFamily="49" charset="0"/>
                <a:cs typeface="Courier New" panose="02070309020205020404" pitchFamily="49" charset="0"/>
              </a:rPr>
              <a:t>uv</a:t>
            </a:r>
            <a:r>
              <a:rPr lang="en-US" sz="900" b="0" i="0" dirty="0">
                <a:solidFill>
                  <a:srgbClr val="1F2328"/>
                </a:solidFill>
                <a:effectLst/>
                <a:latin typeface="Courier New" panose="02070309020205020404" pitchFamily="49" charset="0"/>
                <a:cs typeface="Courier New" panose="02070309020205020404" pitchFamily="49" charset="0"/>
              </a:rPr>
              <a:t> run ruff check</a:t>
            </a:r>
            <a:br>
              <a:rPr lang="en-US" sz="900" b="0" i="0" dirty="0">
                <a:solidFill>
                  <a:srgbClr val="1F2328"/>
                </a:solidFill>
                <a:effectLst/>
                <a:latin typeface="Courier New" panose="02070309020205020404" pitchFamily="49" charset="0"/>
                <a:cs typeface="Courier New" panose="02070309020205020404" pitchFamily="49" charset="0"/>
              </a:rPr>
            </a:br>
            <a:r>
              <a:rPr lang="en-US" sz="900" b="0" i="0" dirty="0">
                <a:solidFill>
                  <a:srgbClr val="1F2328"/>
                </a:solidFill>
                <a:effectLst/>
                <a:latin typeface="Courier New" panose="02070309020205020404" pitchFamily="49" charset="0"/>
                <a:cs typeface="Courier New" panose="02070309020205020404" pitchFamily="49" charset="0"/>
              </a:rPr>
              <a:t>All checks passed!</a:t>
            </a:r>
          </a:p>
          <a:p>
            <a:pPr algn="l"/>
            <a:endParaRPr lang="en-US" sz="900" b="0" i="0" dirty="0">
              <a:solidFill>
                <a:srgbClr val="1F2328"/>
              </a:solidFill>
              <a:effectLst/>
              <a:latin typeface="Courier New" panose="02070309020205020404" pitchFamily="49" charset="0"/>
              <a:cs typeface="Courier New" panose="02070309020205020404" pitchFamily="49" charset="0"/>
            </a:endParaRPr>
          </a:p>
          <a:p>
            <a:pPr algn="l"/>
            <a:endParaRPr lang="en-US" sz="900" dirty="0">
              <a:solidFill>
                <a:srgbClr val="1F2328"/>
              </a:solidFill>
              <a:latin typeface="Courier New" panose="02070309020205020404" pitchFamily="49" charset="0"/>
              <a:cs typeface="Courier New" panose="02070309020205020404" pitchFamily="49" charset="0"/>
            </a:endParaRPr>
          </a:p>
          <a:p>
            <a:pPr algn="l"/>
            <a:endParaRPr lang="en-US" sz="900" dirty="0">
              <a:solidFill>
                <a:srgbClr val="1F2328"/>
              </a:solidFill>
              <a:latin typeface="Courier New" panose="02070309020205020404" pitchFamily="49" charset="0"/>
              <a:cs typeface="Courier New" panose="02070309020205020404" pitchFamily="49" charset="0"/>
            </a:endParaRPr>
          </a:p>
          <a:p>
            <a:pPr algn="l"/>
            <a:endParaRPr lang="en-US" sz="900" b="0" i="0" dirty="0">
              <a:solidFill>
                <a:srgbClr val="1F2328"/>
              </a:solidFill>
              <a:effectLst/>
              <a:latin typeface="Courier New" panose="02070309020205020404" pitchFamily="49" charset="0"/>
              <a:cs typeface="Courier New" panose="02070309020205020404" pitchFamily="49" charset="0"/>
            </a:endParaRPr>
          </a:p>
          <a:p>
            <a:br>
              <a:rPr lang="en-US" sz="900" b="0" i="0" dirty="0">
                <a:solidFill>
                  <a:srgbClr val="1F2328"/>
                </a:solidFill>
                <a:effectLst/>
                <a:latin typeface="Courier New" panose="02070309020205020404" pitchFamily="49" charset="0"/>
                <a:cs typeface="Courier New" panose="02070309020205020404" pitchFamily="49" charset="0"/>
              </a:rPr>
            </a:br>
            <a:endParaRPr lang="en-US" sz="900" b="0" i="0" dirty="0">
              <a:solidFill>
                <a:srgbClr val="1F2328"/>
              </a:solidFill>
              <a:effectLst/>
              <a:latin typeface="Courier New" panose="02070309020205020404" pitchFamily="49" charset="0"/>
              <a:cs typeface="Courier New" panose="02070309020205020404" pitchFamily="49" charset="0"/>
            </a:endParaRPr>
          </a:p>
          <a:p>
            <a:br>
              <a:rPr lang="en-US" sz="900" dirty="0">
                <a:latin typeface="Courier New" panose="02070309020205020404" pitchFamily="49" charset="0"/>
                <a:cs typeface="Courier New" panose="02070309020205020404" pitchFamily="49" charset="0"/>
              </a:rPr>
            </a:br>
            <a:endParaRPr lang="en-IE"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397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4A968477-F9DC-EE04-B986-9F48F0A81DDA}"/>
            </a:ext>
          </a:extLst>
        </p:cNvPr>
        <p:cNvGrpSpPr/>
        <p:nvPr/>
      </p:nvGrpSpPr>
      <p:grpSpPr>
        <a:xfrm>
          <a:off x="0" y="0"/>
          <a:ext cx="0" cy="0"/>
          <a:chOff x="0" y="0"/>
          <a:chExt cx="0" cy="0"/>
        </a:xfrm>
      </p:grpSpPr>
      <p:sp>
        <p:nvSpPr>
          <p:cNvPr id="124" name="Google Shape;124;p16">
            <a:extLst>
              <a:ext uri="{FF2B5EF4-FFF2-40B4-BE49-F238E27FC236}">
                <a16:creationId xmlns:a16="http://schemas.microsoft.com/office/drawing/2014/main" id="{944E8471-9E77-07B6-7658-0911648D1D56}"/>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36</a:t>
            </a:fld>
            <a:endParaRPr/>
          </a:p>
        </p:txBody>
      </p:sp>
      <p:sp>
        <p:nvSpPr>
          <p:cNvPr id="125" name="Google Shape;125;p16">
            <a:extLst>
              <a:ext uri="{FF2B5EF4-FFF2-40B4-BE49-F238E27FC236}">
                <a16:creationId xmlns:a16="http://schemas.microsoft.com/office/drawing/2014/main" id="{8378A755-16E0-3F86-CC4F-6BA5FC8B38A8}"/>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p16">
            <a:extLst>
              <a:ext uri="{FF2B5EF4-FFF2-40B4-BE49-F238E27FC236}">
                <a16:creationId xmlns:a16="http://schemas.microsoft.com/office/drawing/2014/main" id="{0F73C040-7683-243F-37EA-792E68A921EB}"/>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a:t>Use tox with </a:t>
            </a:r>
            <a:r>
              <a:rPr lang="en-US" dirty="0" err="1"/>
              <a:t>uv</a:t>
            </a:r>
            <a:endParaRPr lang="en-US" dirty="0"/>
          </a:p>
        </p:txBody>
      </p:sp>
      <p:sp>
        <p:nvSpPr>
          <p:cNvPr id="5" name="Text Placeholder 4">
            <a:extLst>
              <a:ext uri="{FF2B5EF4-FFF2-40B4-BE49-F238E27FC236}">
                <a16:creationId xmlns:a16="http://schemas.microsoft.com/office/drawing/2014/main" id="{D3FDD16A-6F01-FAB0-646B-F3B6D4E6B398}"/>
              </a:ext>
            </a:extLst>
          </p:cNvPr>
          <p:cNvSpPr>
            <a:spLocks noGrp="1"/>
          </p:cNvSpPr>
          <p:nvPr>
            <p:ph type="body" idx="1"/>
          </p:nvPr>
        </p:nvSpPr>
        <p:spPr>
          <a:xfrm>
            <a:off x="909949" y="1485900"/>
            <a:ext cx="3874321" cy="3189000"/>
          </a:xfrm>
        </p:spPr>
        <p:txBody>
          <a:bodyPr/>
          <a:lstStyle/>
          <a:p>
            <a:pPr algn="l"/>
            <a:r>
              <a:rPr lang="en-US" sz="1400" b="0" i="0" dirty="0">
                <a:solidFill>
                  <a:srgbClr val="1F2328"/>
                </a:solidFill>
                <a:effectLst/>
                <a:latin typeface="Tw Cen MT (Body)"/>
              </a:rPr>
              <a:t>Just install the “tox-</a:t>
            </a:r>
            <a:r>
              <a:rPr lang="en-US" sz="1400" b="0" i="0" dirty="0" err="1">
                <a:solidFill>
                  <a:srgbClr val="1F2328"/>
                </a:solidFill>
                <a:effectLst/>
                <a:latin typeface="Tw Cen MT (Body)"/>
              </a:rPr>
              <a:t>uv</a:t>
            </a:r>
            <a:r>
              <a:rPr lang="en-US" sz="1400" b="0" i="0" dirty="0">
                <a:solidFill>
                  <a:srgbClr val="1F2328"/>
                </a:solidFill>
                <a:effectLst/>
                <a:latin typeface="Tw Cen MT (Body)"/>
              </a:rPr>
              <a:t>” plugin, and tox will automatically use </a:t>
            </a:r>
            <a:r>
              <a:rPr lang="en-US" sz="1400" b="0" i="0" dirty="0" err="1">
                <a:solidFill>
                  <a:srgbClr val="1F2328"/>
                </a:solidFill>
                <a:effectLst/>
                <a:latin typeface="Tw Cen MT (Body)"/>
              </a:rPr>
              <a:t>uv</a:t>
            </a:r>
            <a:r>
              <a:rPr lang="en-US" sz="1400" b="0" i="0" dirty="0">
                <a:solidFill>
                  <a:srgbClr val="1F2328"/>
                </a:solidFill>
                <a:effectLst/>
                <a:latin typeface="Tw Cen MT (Body)"/>
              </a:rPr>
              <a:t>.</a:t>
            </a:r>
            <a:br>
              <a:rPr lang="en-US" sz="1400" b="0" i="0" dirty="0">
                <a:solidFill>
                  <a:srgbClr val="1F2328"/>
                </a:solidFill>
                <a:effectLst/>
                <a:latin typeface="Tw Cen MT (Body)"/>
              </a:rPr>
            </a:br>
            <a:endParaRPr lang="en-US" sz="1400" b="0" i="0" dirty="0">
              <a:solidFill>
                <a:srgbClr val="1F2328"/>
              </a:solidFill>
              <a:effectLst/>
              <a:latin typeface="Tw Cen MT (Body)"/>
            </a:endParaRPr>
          </a:p>
          <a:p>
            <a:pPr algn="l"/>
            <a:r>
              <a:rPr lang="en-US" sz="1400" dirty="0">
                <a:solidFill>
                  <a:srgbClr val="1F2328"/>
                </a:solidFill>
                <a:latin typeface="Tw Cen MT (Body)"/>
              </a:rPr>
              <a:t>Pro-tip: read this to make tox run faster </a:t>
            </a:r>
            <a:r>
              <a:rPr lang="en-US" sz="1400" dirty="0">
                <a:solidFill>
                  <a:srgbClr val="1F2328"/>
                </a:solidFill>
                <a:latin typeface="Tw Cen MT (Body)"/>
                <a:hlinkClick r:id="rId3"/>
              </a:rPr>
              <a:t>https://hynek.me/articles/turbo-charge-tox/</a:t>
            </a:r>
            <a:r>
              <a:rPr lang="en-US" sz="1400" dirty="0">
                <a:solidFill>
                  <a:srgbClr val="1F2328"/>
                </a:solidFill>
                <a:latin typeface="Tw Cen MT (Body)"/>
              </a:rPr>
              <a:t> </a:t>
            </a:r>
            <a:endParaRPr lang="en-IE" sz="1400" dirty="0"/>
          </a:p>
        </p:txBody>
      </p:sp>
      <p:pic>
        <p:nvPicPr>
          <p:cNvPr id="3" name="Picture 2">
            <a:extLst>
              <a:ext uri="{FF2B5EF4-FFF2-40B4-BE49-F238E27FC236}">
                <a16:creationId xmlns:a16="http://schemas.microsoft.com/office/drawing/2014/main" id="{94F96736-71BC-33D5-DFD2-68569867B499}"/>
              </a:ext>
            </a:extLst>
          </p:cNvPr>
          <p:cNvPicPr>
            <a:picLocks noChangeAspect="1"/>
          </p:cNvPicPr>
          <p:nvPr/>
        </p:nvPicPr>
        <p:blipFill>
          <a:blip r:embed="rId4"/>
          <a:stretch>
            <a:fillRect/>
          </a:stretch>
        </p:blipFill>
        <p:spPr>
          <a:xfrm>
            <a:off x="5246914" y="1597652"/>
            <a:ext cx="3490159" cy="2965495"/>
          </a:xfrm>
          <a:prstGeom prst="rect">
            <a:avLst/>
          </a:prstGeom>
        </p:spPr>
      </p:pic>
    </p:spTree>
    <p:extLst>
      <p:ext uri="{BB962C8B-B14F-4D97-AF65-F5344CB8AC3E}">
        <p14:creationId xmlns:p14="http://schemas.microsoft.com/office/powerpoint/2010/main" val="146706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B18C4A36-36F8-C63D-8C89-68E92B05B721}"/>
            </a:ext>
          </a:extLst>
        </p:cNvPr>
        <p:cNvGrpSpPr/>
        <p:nvPr/>
      </p:nvGrpSpPr>
      <p:grpSpPr>
        <a:xfrm>
          <a:off x="0" y="0"/>
          <a:ext cx="0" cy="0"/>
          <a:chOff x="0" y="0"/>
          <a:chExt cx="0" cy="0"/>
        </a:xfrm>
      </p:grpSpPr>
      <p:sp>
        <p:nvSpPr>
          <p:cNvPr id="210" name="Google Shape;210;p25">
            <a:extLst>
              <a:ext uri="{FF2B5EF4-FFF2-40B4-BE49-F238E27FC236}">
                <a16:creationId xmlns:a16="http://schemas.microsoft.com/office/drawing/2014/main" id="{AE8A457E-A7E1-B6D2-8A7B-846881DB937F}"/>
              </a:ext>
            </a:extLst>
          </p:cNvPr>
          <p:cNvSpPr txBox="1">
            <a:spLocks noGrp="1"/>
          </p:cNvSpPr>
          <p:nvPr>
            <p:ph type="title"/>
          </p:nvPr>
        </p:nvSpPr>
        <p:spPr>
          <a:xfrm>
            <a:off x="788100" y="707875"/>
            <a:ext cx="7567800" cy="17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WHAT is coming?</a:t>
            </a:r>
            <a:endParaRPr dirty="0"/>
          </a:p>
        </p:txBody>
      </p:sp>
      <p:sp>
        <p:nvSpPr>
          <p:cNvPr id="212" name="Google Shape;212;p25">
            <a:extLst>
              <a:ext uri="{FF2B5EF4-FFF2-40B4-BE49-F238E27FC236}">
                <a16:creationId xmlns:a16="http://schemas.microsoft.com/office/drawing/2014/main" id="{33622456-A472-77F8-0B2D-B77F96DFF629}"/>
              </a:ext>
            </a:extLst>
          </p:cNvPr>
          <p:cNvSpPr/>
          <p:nvPr/>
        </p:nvSpPr>
        <p:spPr>
          <a:xfrm>
            <a:off x="568175" y="32875"/>
            <a:ext cx="1395600" cy="675000"/>
          </a:xfrm>
          <a:prstGeom prst="rect">
            <a:avLst/>
          </a:prstGeom>
          <a:solidFill>
            <a:srgbClr val="2C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548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C778-4A29-EE66-A3A3-4E277C846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59A8A-BD5E-ABDE-32A1-089276FDBA3B}"/>
              </a:ext>
            </a:extLst>
          </p:cNvPr>
          <p:cNvSpPr>
            <a:spLocks noGrp="1"/>
          </p:cNvSpPr>
          <p:nvPr>
            <p:ph type="title"/>
          </p:nvPr>
        </p:nvSpPr>
        <p:spPr/>
        <p:txBody>
          <a:bodyPr/>
          <a:lstStyle/>
          <a:p>
            <a:r>
              <a:rPr lang="en-US" dirty="0"/>
              <a:t>What can we expect in the future?</a:t>
            </a:r>
          </a:p>
        </p:txBody>
      </p:sp>
      <p:sp>
        <p:nvSpPr>
          <p:cNvPr id="3" name="Content Placeholder 2">
            <a:extLst>
              <a:ext uri="{FF2B5EF4-FFF2-40B4-BE49-F238E27FC236}">
                <a16:creationId xmlns:a16="http://schemas.microsoft.com/office/drawing/2014/main" id="{CB401FE1-1D70-79E1-6BF4-446E62F2C1FA}"/>
              </a:ext>
            </a:extLst>
          </p:cNvPr>
          <p:cNvSpPr>
            <a:spLocks noGrp="1"/>
          </p:cNvSpPr>
          <p:nvPr>
            <p:ph idx="1"/>
          </p:nvPr>
        </p:nvSpPr>
        <p:spPr>
          <a:xfrm>
            <a:off x="768096" y="1714500"/>
            <a:ext cx="8375904" cy="3017520"/>
          </a:xfrm>
        </p:spPr>
        <p:txBody>
          <a:bodyPr>
            <a:normAutofit/>
          </a:bodyPr>
          <a:lstStyle/>
          <a:p>
            <a:r>
              <a:rPr lang="en-US" sz="1800" dirty="0">
                <a:latin typeface="Tw Cen MT (Body)"/>
              </a:rPr>
              <a:t>Python 3.14 is currently under development:</a:t>
            </a:r>
          </a:p>
          <a:p>
            <a:pPr lvl="2"/>
            <a:r>
              <a:rPr lang="en-US" sz="1800" dirty="0">
                <a:latin typeface="Tw Cen MT (Body)"/>
              </a:rPr>
              <a:t>PEP 649 – Deferred Evaluation Of Annotations</a:t>
            </a:r>
          </a:p>
          <a:p>
            <a:pPr lvl="2"/>
            <a:r>
              <a:rPr lang="en-US" sz="1800" dirty="0">
                <a:latin typeface="Tw Cen MT (Body)"/>
              </a:rPr>
              <a:t>Improve free-threaded builds</a:t>
            </a:r>
          </a:p>
          <a:p>
            <a:pPr lvl="2"/>
            <a:r>
              <a:rPr lang="en-US" sz="1800" dirty="0">
                <a:latin typeface="Tw Cen MT (Body)"/>
              </a:rPr>
              <a:t>Improved performance</a:t>
            </a:r>
          </a:p>
          <a:p>
            <a:pPr lvl="2"/>
            <a:r>
              <a:rPr lang="en-US" sz="1800" dirty="0">
                <a:latin typeface="Tw Cen MT (Body)"/>
              </a:rPr>
              <a:t>JIT work on-going</a:t>
            </a:r>
          </a:p>
          <a:p>
            <a:pPr lvl="2"/>
            <a:r>
              <a:rPr lang="en-US" sz="1800" dirty="0">
                <a:latin typeface="Tw Cen MT (Body)"/>
              </a:rPr>
              <a:t>Python API to manipulate </a:t>
            </a:r>
            <a:r>
              <a:rPr lang="en-US" sz="1800" dirty="0" err="1">
                <a:latin typeface="Tw Cen MT (Body)"/>
              </a:rPr>
              <a:t>subinterpreters</a:t>
            </a:r>
            <a:r>
              <a:rPr lang="en-US" sz="1800" dirty="0">
                <a:latin typeface="Tw Cen MT (Body)"/>
              </a:rPr>
              <a:t> (likely as an external Python package)</a:t>
            </a:r>
          </a:p>
          <a:p>
            <a:pPr lvl="2"/>
            <a:endParaRPr lang="en-US" sz="1800" dirty="0">
              <a:latin typeface="Tw Cen MT (Body)"/>
            </a:endParaRPr>
          </a:p>
          <a:p>
            <a:pPr marL="96012" lvl="1" indent="0">
              <a:buNone/>
            </a:pPr>
            <a:r>
              <a:rPr lang="en-US" sz="1800" dirty="0" err="1">
                <a:latin typeface="Tw Cen MT (Body)"/>
              </a:rPr>
              <a:t>uv</a:t>
            </a:r>
            <a:r>
              <a:rPr lang="en-US" sz="1800" dirty="0">
                <a:latin typeface="Tw Cen MT (Body)"/>
              </a:rPr>
              <a:t> is likely becoming the “cargo of Python”</a:t>
            </a:r>
          </a:p>
          <a:p>
            <a:pPr marL="96012" lvl="1" indent="0">
              <a:buNone/>
            </a:pPr>
            <a:endParaRPr lang="en-US" sz="1800" dirty="0">
              <a:latin typeface="Tw Cen MT (Body)"/>
            </a:endParaRPr>
          </a:p>
        </p:txBody>
      </p:sp>
    </p:spTree>
    <p:extLst>
      <p:ext uri="{BB962C8B-B14F-4D97-AF65-F5344CB8AC3E}">
        <p14:creationId xmlns:p14="http://schemas.microsoft.com/office/powerpoint/2010/main" val="376976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CC3CBE0C-901C-7868-7C7F-F7064543BB33}"/>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82EB6782-77D5-BFE1-140D-ED5B52C70485}"/>
              </a:ext>
            </a:extLst>
          </p:cNvPr>
          <p:cNvSpPr txBox="1">
            <a:spLocks noGrp="1"/>
          </p:cNvSpPr>
          <p:nvPr>
            <p:ph type="title"/>
          </p:nvPr>
        </p:nvSpPr>
        <p:spPr>
          <a:xfrm>
            <a:off x="909950" y="685775"/>
            <a:ext cx="7764657" cy="6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t-IT" dirty="0"/>
              <a:t>Come at my next concurrency talk </a:t>
            </a:r>
            <a:r>
              <a:rPr lang="it-IT" dirty="0">
                <a:sym typeface="Wingdings" panose="05000000000000000000" pitchFamily="2" charset="2"/>
              </a:rPr>
              <a:t></a:t>
            </a:r>
            <a:endParaRPr dirty="0"/>
          </a:p>
        </p:txBody>
      </p:sp>
      <p:sp>
        <p:nvSpPr>
          <p:cNvPr id="124" name="Google Shape;124;p16">
            <a:extLst>
              <a:ext uri="{FF2B5EF4-FFF2-40B4-BE49-F238E27FC236}">
                <a16:creationId xmlns:a16="http://schemas.microsoft.com/office/drawing/2014/main" id="{C2C549EC-69BD-1226-7381-C53937B722DC}"/>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39</a:t>
            </a:fld>
            <a:endParaRPr/>
          </a:p>
        </p:txBody>
      </p:sp>
      <p:sp>
        <p:nvSpPr>
          <p:cNvPr id="125" name="Google Shape;125;p16">
            <a:extLst>
              <a:ext uri="{FF2B5EF4-FFF2-40B4-BE49-F238E27FC236}">
                <a16:creationId xmlns:a16="http://schemas.microsoft.com/office/drawing/2014/main" id="{5B1267D5-7AF2-714E-79E0-E643C22A8A2F}"/>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Table 5">
            <a:extLst>
              <a:ext uri="{FF2B5EF4-FFF2-40B4-BE49-F238E27FC236}">
                <a16:creationId xmlns:a16="http://schemas.microsoft.com/office/drawing/2014/main" id="{443FFD60-ED81-8186-26B8-01664D4450E3}"/>
              </a:ext>
            </a:extLst>
          </p:cNvPr>
          <p:cNvGraphicFramePr>
            <a:graphicFrameLocks noGrp="1"/>
          </p:cNvGraphicFramePr>
          <p:nvPr/>
        </p:nvGraphicFramePr>
        <p:xfrm>
          <a:off x="687799" y="1944688"/>
          <a:ext cx="8218000" cy="1430320"/>
        </p:xfrm>
        <a:graphic>
          <a:graphicData uri="http://schemas.openxmlformats.org/drawingml/2006/table">
            <a:tbl>
              <a:tblPr>
                <a:tableStyleId>{5C22544A-7EE6-4342-B048-85BDC9FD1C3A}</a:tableStyleId>
              </a:tblPr>
              <a:tblGrid>
                <a:gridCol w="1730846">
                  <a:extLst>
                    <a:ext uri="{9D8B030D-6E8A-4147-A177-3AD203B41FA5}">
                      <a16:colId xmlns:a16="http://schemas.microsoft.com/office/drawing/2014/main" val="2523566984"/>
                    </a:ext>
                  </a:extLst>
                </a:gridCol>
                <a:gridCol w="1336832">
                  <a:extLst>
                    <a:ext uri="{9D8B030D-6E8A-4147-A177-3AD203B41FA5}">
                      <a16:colId xmlns:a16="http://schemas.microsoft.com/office/drawing/2014/main" val="2496401590"/>
                    </a:ext>
                  </a:extLst>
                </a:gridCol>
                <a:gridCol w="1197523">
                  <a:extLst>
                    <a:ext uri="{9D8B030D-6E8A-4147-A177-3AD203B41FA5}">
                      <a16:colId xmlns:a16="http://schemas.microsoft.com/office/drawing/2014/main" val="3325127376"/>
                    </a:ext>
                  </a:extLst>
                </a:gridCol>
                <a:gridCol w="2798902">
                  <a:extLst>
                    <a:ext uri="{9D8B030D-6E8A-4147-A177-3AD203B41FA5}">
                      <a16:colId xmlns:a16="http://schemas.microsoft.com/office/drawing/2014/main" val="2198666510"/>
                    </a:ext>
                  </a:extLst>
                </a:gridCol>
                <a:gridCol w="1153897">
                  <a:extLst>
                    <a:ext uri="{9D8B030D-6E8A-4147-A177-3AD203B41FA5}">
                      <a16:colId xmlns:a16="http://schemas.microsoft.com/office/drawing/2014/main" val="302373346"/>
                    </a:ext>
                  </a:extLst>
                </a:gridCol>
              </a:tblGrid>
              <a:tr h="417512">
                <a:tc>
                  <a:txBody>
                    <a:bodyPr/>
                    <a:lstStyle/>
                    <a:p>
                      <a:pPr algn="l" rtl="0" fontAlgn="b"/>
                      <a:r>
                        <a:rPr lang="en-IE" sz="1600" b="1" u="none" strike="noStrike" dirty="0">
                          <a:effectLst/>
                        </a:rPr>
                        <a:t>Model</a:t>
                      </a:r>
                      <a:endParaRPr lang="en-IE" sz="1600" b="1" i="0" u="none" strike="noStrike" dirty="0">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a:effectLst/>
                        </a:rPr>
                        <a:t>Execution</a:t>
                      </a:r>
                      <a:endParaRPr lang="en-IE" sz="1600" b="1" i="0" u="none" strike="noStrike">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a:effectLst/>
                        </a:rPr>
                        <a:t>Start-up time</a:t>
                      </a:r>
                      <a:endParaRPr lang="en-IE" sz="1600" b="1" i="0" u="none" strike="noStrike">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dirty="0">
                          <a:effectLst/>
                        </a:rPr>
                        <a:t>Data Exchange</a:t>
                      </a:r>
                      <a:endParaRPr lang="en-IE" sz="1600" b="1" i="0" u="none" strike="noStrike" dirty="0">
                        <a:solidFill>
                          <a:srgbClr val="000000"/>
                        </a:solidFill>
                        <a:effectLst/>
                        <a:latin typeface="Tw Cen MT" panose="020B0602020104020603" pitchFamily="34" charset="0"/>
                      </a:endParaRPr>
                    </a:p>
                  </a:txBody>
                  <a:tcPr marL="9362" marR="9362" marT="9362" marB="0" anchor="ctr"/>
                </a:tc>
                <a:tc>
                  <a:txBody>
                    <a:bodyPr/>
                    <a:lstStyle/>
                    <a:p>
                      <a:pPr algn="l" rtl="0" fontAlgn="b"/>
                      <a:r>
                        <a:rPr lang="en-IE" sz="1600" b="1" u="none" strike="noStrike" dirty="0">
                          <a:effectLst/>
                        </a:rPr>
                        <a:t>Style</a:t>
                      </a:r>
                      <a:endParaRPr lang="en-IE" sz="1600" b="1" i="0" u="none" strike="noStrike" dirty="0">
                        <a:solidFill>
                          <a:srgbClr val="000000"/>
                        </a:solidFill>
                        <a:effectLst/>
                        <a:latin typeface="Tw Cen MT" panose="020B0602020104020603" pitchFamily="34" charset="0"/>
                      </a:endParaRPr>
                    </a:p>
                  </a:txBody>
                  <a:tcPr marL="9362" marR="9362" marT="9362" marB="0" anchor="ctr"/>
                </a:tc>
                <a:extLst>
                  <a:ext uri="{0D108BD9-81ED-4DB2-BD59-A6C34878D82A}">
                    <a16:rowId xmlns:a16="http://schemas.microsoft.com/office/drawing/2014/main" val="3675084893"/>
                  </a:ext>
                </a:extLst>
              </a:tr>
              <a:tr h="250899">
                <a:tc>
                  <a:txBody>
                    <a:bodyPr/>
                    <a:lstStyle/>
                    <a:p>
                      <a:pPr algn="l" rtl="0" fontAlgn="t"/>
                      <a:r>
                        <a:rPr lang="en-IE" sz="1600" u="none" strike="noStrike">
                          <a:effectLst/>
                        </a:rPr>
                        <a:t>coroutine</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Concurrent</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smallest</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Any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Cooperative</a:t>
                      </a:r>
                      <a:endParaRPr lang="en-IE" sz="1600" b="0" i="0" u="none" strike="noStrike">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4152987098"/>
                  </a:ext>
                </a:extLst>
              </a:tr>
              <a:tr h="250899">
                <a:tc>
                  <a:txBody>
                    <a:bodyPr/>
                    <a:lstStyle/>
                    <a:p>
                      <a:pPr algn="l" rtl="0" fontAlgn="t"/>
                      <a:r>
                        <a:rPr lang="en-IE" sz="1600" u="none" strike="noStrike">
                          <a:effectLst/>
                        </a:rPr>
                        <a:t>threads</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 *</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small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Any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4238339797"/>
                  </a:ext>
                </a:extLst>
              </a:tr>
              <a:tr h="250899">
                <a:tc>
                  <a:txBody>
                    <a:bodyPr/>
                    <a:lstStyle/>
                    <a:p>
                      <a:pPr algn="l" rtl="0" fontAlgn="t"/>
                      <a:r>
                        <a:rPr lang="en-IE" sz="1600" u="none" strike="noStrike">
                          <a:effectLst/>
                        </a:rPr>
                        <a:t>multiprocessing</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large</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Serialization or Shared Memory</a:t>
                      </a:r>
                      <a:endParaRPr lang="en-IE" sz="1600" b="0" i="0" u="none" strike="noStrike" dirty="0">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2444946748"/>
                  </a:ext>
                </a:extLst>
              </a:tr>
              <a:tr h="250899">
                <a:tc>
                  <a:txBody>
                    <a:bodyPr/>
                    <a:lstStyle/>
                    <a:p>
                      <a:pPr algn="l" rtl="0" fontAlgn="t"/>
                      <a:r>
                        <a:rPr lang="en-IE" sz="1600" u="none" strike="noStrike" dirty="0" err="1">
                          <a:effectLst/>
                        </a:rPr>
                        <a:t>subinterpreters</a:t>
                      </a:r>
                      <a:endParaRPr lang="en-IE" sz="1600" b="0" i="0" u="none" strike="noStrike" dirty="0">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Parallel</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medium</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a:effectLst/>
                        </a:rPr>
                        <a:t>Serialization or Shared Memory</a:t>
                      </a:r>
                      <a:endParaRPr lang="en-IE" sz="1600" b="0" i="0" u="none" strike="noStrike">
                        <a:solidFill>
                          <a:srgbClr val="000000"/>
                        </a:solidFill>
                        <a:effectLst/>
                        <a:latin typeface="Tw Cen MT" panose="020B0602020104020603" pitchFamily="34" charset="0"/>
                      </a:endParaRPr>
                    </a:p>
                  </a:txBody>
                  <a:tcPr marL="9362" marR="9362" marT="9362" marB="0"/>
                </a:tc>
                <a:tc>
                  <a:txBody>
                    <a:bodyPr/>
                    <a:lstStyle/>
                    <a:p>
                      <a:pPr algn="l" rtl="0" fontAlgn="t"/>
                      <a:r>
                        <a:rPr lang="en-IE" sz="1600" u="none" strike="noStrike" dirty="0">
                          <a:effectLst/>
                        </a:rPr>
                        <a:t>Preemptive</a:t>
                      </a:r>
                      <a:endParaRPr lang="en-IE" sz="1600" b="0" i="0" u="none" strike="noStrike" dirty="0">
                        <a:solidFill>
                          <a:srgbClr val="000000"/>
                        </a:solidFill>
                        <a:effectLst/>
                        <a:latin typeface="Tw Cen MT" panose="020B0602020104020603" pitchFamily="34" charset="0"/>
                      </a:endParaRPr>
                    </a:p>
                  </a:txBody>
                  <a:tcPr marL="9362" marR="9362" marT="9362" marB="0"/>
                </a:tc>
                <a:extLst>
                  <a:ext uri="{0D108BD9-81ED-4DB2-BD59-A6C34878D82A}">
                    <a16:rowId xmlns:a16="http://schemas.microsoft.com/office/drawing/2014/main" val="987150277"/>
                  </a:ext>
                </a:extLst>
              </a:tr>
            </a:tbl>
          </a:graphicData>
        </a:graphic>
      </p:graphicFrame>
      <p:sp>
        <p:nvSpPr>
          <p:cNvPr id="7" name="TextBox 6">
            <a:extLst>
              <a:ext uri="{FF2B5EF4-FFF2-40B4-BE49-F238E27FC236}">
                <a16:creationId xmlns:a16="http://schemas.microsoft.com/office/drawing/2014/main" id="{49DF2320-FC36-40D0-FC6A-BE54DF706D06}"/>
              </a:ext>
            </a:extLst>
          </p:cNvPr>
          <p:cNvSpPr txBox="1"/>
          <p:nvPr/>
        </p:nvSpPr>
        <p:spPr>
          <a:xfrm>
            <a:off x="687799" y="4337439"/>
            <a:ext cx="8456201" cy="369332"/>
          </a:xfrm>
          <a:prstGeom prst="rect">
            <a:avLst/>
          </a:prstGeom>
          <a:noFill/>
        </p:spPr>
        <p:txBody>
          <a:bodyPr wrap="square">
            <a:spAutoFit/>
          </a:bodyPr>
          <a:lstStyle/>
          <a:p>
            <a:r>
              <a:rPr lang="en-IE" b="0" i="0" dirty="0">
                <a:effectLst/>
                <a:latin typeface="Menlo"/>
              </a:rPr>
              <a:t>(*) On </a:t>
            </a:r>
            <a:r>
              <a:rPr lang="en-IE" b="0" i="1" dirty="0">
                <a:effectLst/>
                <a:latin typeface="Menlo"/>
              </a:rPr>
              <a:t>regular</a:t>
            </a:r>
            <a:r>
              <a:rPr lang="en-IE" b="0" i="0" dirty="0">
                <a:effectLst/>
                <a:latin typeface="Menlo"/>
              </a:rPr>
              <a:t> Python builds, multi-threading is not really parallel because of the GIL</a:t>
            </a:r>
            <a:endParaRPr lang="en-IE" dirty="0"/>
          </a:p>
        </p:txBody>
      </p:sp>
    </p:spTree>
    <p:extLst>
      <p:ext uri="{BB962C8B-B14F-4D97-AF65-F5344CB8AC3E}">
        <p14:creationId xmlns:p14="http://schemas.microsoft.com/office/powerpoint/2010/main" val="2286418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010AC3-A411-9A53-BB2B-C4D5ECF7B2DF}"/>
              </a:ext>
            </a:extLst>
          </p:cNvPr>
          <p:cNvGraphicFramePr>
            <a:graphicFrameLocks noGrp="1"/>
          </p:cNvGraphicFramePr>
          <p:nvPr>
            <p:ph idx="1"/>
            <p:extLst>
              <p:ext uri="{D42A27DB-BD31-4B8C-83A1-F6EECF244321}">
                <p14:modId xmlns:p14="http://schemas.microsoft.com/office/powerpoint/2010/main" val="3780151596"/>
              </p:ext>
            </p:extLst>
          </p:nvPr>
        </p:nvGraphicFramePr>
        <p:xfrm>
          <a:off x="0" y="2"/>
          <a:ext cx="5700577" cy="4369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339FE41-6852-3247-EA7C-123675F5DD66}"/>
              </a:ext>
            </a:extLst>
          </p:cNvPr>
          <p:cNvSpPr txBox="1"/>
          <p:nvPr/>
        </p:nvSpPr>
        <p:spPr>
          <a:xfrm>
            <a:off x="2784067" y="396143"/>
            <a:ext cx="2557849" cy="369332"/>
          </a:xfrm>
          <a:prstGeom prst="rect">
            <a:avLst/>
          </a:prstGeom>
          <a:noFill/>
        </p:spPr>
        <p:txBody>
          <a:bodyPr wrap="square" rtlCol="0">
            <a:spAutoFit/>
          </a:bodyPr>
          <a:lstStyle/>
          <a:p>
            <a:r>
              <a:rPr lang="en-US" dirty="0"/>
              <a:t>Alpha releases</a:t>
            </a:r>
          </a:p>
        </p:txBody>
      </p:sp>
      <p:sp>
        <p:nvSpPr>
          <p:cNvPr id="9" name="TextBox 8">
            <a:extLst>
              <a:ext uri="{FF2B5EF4-FFF2-40B4-BE49-F238E27FC236}">
                <a16:creationId xmlns:a16="http://schemas.microsoft.com/office/drawing/2014/main" id="{DD96D3C4-AB26-E3E6-64FD-D2477E2F6BA7}"/>
              </a:ext>
            </a:extLst>
          </p:cNvPr>
          <p:cNvSpPr txBox="1"/>
          <p:nvPr/>
        </p:nvSpPr>
        <p:spPr>
          <a:xfrm>
            <a:off x="169967" y="1334461"/>
            <a:ext cx="2171753" cy="369332"/>
          </a:xfrm>
          <a:prstGeom prst="rect">
            <a:avLst/>
          </a:prstGeom>
          <a:noFill/>
        </p:spPr>
        <p:txBody>
          <a:bodyPr wrap="square" rtlCol="0">
            <a:spAutoFit/>
          </a:bodyPr>
          <a:lstStyle/>
          <a:p>
            <a:r>
              <a:rPr lang="en-US" dirty="0"/>
              <a:t>Beta release</a:t>
            </a:r>
          </a:p>
        </p:txBody>
      </p:sp>
      <p:sp>
        <p:nvSpPr>
          <p:cNvPr id="11" name="TextBox 10">
            <a:extLst>
              <a:ext uri="{FF2B5EF4-FFF2-40B4-BE49-F238E27FC236}">
                <a16:creationId xmlns:a16="http://schemas.microsoft.com/office/drawing/2014/main" id="{3CC09B4F-1A82-720B-6884-8FD82F3A93F7}"/>
              </a:ext>
            </a:extLst>
          </p:cNvPr>
          <p:cNvSpPr txBox="1"/>
          <p:nvPr/>
        </p:nvSpPr>
        <p:spPr>
          <a:xfrm>
            <a:off x="193374" y="1703793"/>
            <a:ext cx="2013852" cy="369332"/>
          </a:xfrm>
          <a:prstGeom prst="rect">
            <a:avLst/>
          </a:prstGeom>
          <a:noFill/>
        </p:spPr>
        <p:txBody>
          <a:bodyPr wrap="square" rtlCol="0">
            <a:spAutoFit/>
          </a:bodyPr>
          <a:lstStyle/>
          <a:p>
            <a:r>
              <a:rPr lang="en-US" dirty="0"/>
              <a:t>Stable release </a:t>
            </a:r>
          </a:p>
        </p:txBody>
      </p:sp>
      <p:sp>
        <p:nvSpPr>
          <p:cNvPr id="12" name="Right Bracket 11">
            <a:extLst>
              <a:ext uri="{FF2B5EF4-FFF2-40B4-BE49-F238E27FC236}">
                <a16:creationId xmlns:a16="http://schemas.microsoft.com/office/drawing/2014/main" id="{BDBE5D85-0A7C-9AE1-F945-2E1633D4FD88}"/>
              </a:ext>
            </a:extLst>
          </p:cNvPr>
          <p:cNvSpPr/>
          <p:nvPr/>
        </p:nvSpPr>
        <p:spPr>
          <a:xfrm>
            <a:off x="4062625" y="1737456"/>
            <a:ext cx="134120" cy="895008"/>
          </a:xfrm>
          <a:prstGeom prst="righ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Right Bracket 13">
            <a:extLst>
              <a:ext uri="{FF2B5EF4-FFF2-40B4-BE49-F238E27FC236}">
                <a16:creationId xmlns:a16="http://schemas.microsoft.com/office/drawing/2014/main" id="{FB7FF88C-64F0-95BD-5489-3FCEC27DE66C}"/>
              </a:ext>
            </a:extLst>
          </p:cNvPr>
          <p:cNvSpPr/>
          <p:nvPr/>
        </p:nvSpPr>
        <p:spPr>
          <a:xfrm>
            <a:off x="2499621" y="63251"/>
            <a:ext cx="131766" cy="1089863"/>
          </a:xfrm>
          <a:prstGeom prst="rightBracket">
            <a:avLst/>
          </a:prstGeom>
          <a:noFill/>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TextBox 14">
            <a:extLst>
              <a:ext uri="{FF2B5EF4-FFF2-40B4-BE49-F238E27FC236}">
                <a16:creationId xmlns:a16="http://schemas.microsoft.com/office/drawing/2014/main" id="{43AD220A-1255-2BC0-50A6-6B945305B0F8}"/>
              </a:ext>
            </a:extLst>
          </p:cNvPr>
          <p:cNvSpPr txBox="1"/>
          <p:nvPr/>
        </p:nvSpPr>
        <p:spPr>
          <a:xfrm>
            <a:off x="4244632" y="2028877"/>
            <a:ext cx="927464" cy="300082"/>
          </a:xfrm>
          <a:prstGeom prst="rect">
            <a:avLst/>
          </a:prstGeom>
          <a:noFill/>
        </p:spPr>
        <p:txBody>
          <a:bodyPr wrap="square" rtlCol="0">
            <a:spAutoFit/>
          </a:bodyPr>
          <a:lstStyle/>
          <a:p>
            <a:r>
              <a:rPr lang="en-US" sz="1350" dirty="0" err="1"/>
              <a:t>ASync</a:t>
            </a:r>
            <a:endParaRPr lang="en-US" sz="1350" dirty="0"/>
          </a:p>
        </p:txBody>
      </p:sp>
      <p:sp>
        <p:nvSpPr>
          <p:cNvPr id="17" name="Right Bracket 16">
            <a:extLst>
              <a:ext uri="{FF2B5EF4-FFF2-40B4-BE49-F238E27FC236}">
                <a16:creationId xmlns:a16="http://schemas.microsoft.com/office/drawing/2014/main" id="{B41C7F24-49DF-7638-8174-26ECD71A86C7}"/>
              </a:ext>
            </a:extLst>
          </p:cNvPr>
          <p:cNvSpPr/>
          <p:nvPr/>
        </p:nvSpPr>
        <p:spPr>
          <a:xfrm>
            <a:off x="5261588" y="2028877"/>
            <a:ext cx="157549" cy="977249"/>
          </a:xfrm>
          <a:prstGeom prst="righ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TextBox 18">
            <a:extLst>
              <a:ext uri="{FF2B5EF4-FFF2-40B4-BE49-F238E27FC236}">
                <a16:creationId xmlns:a16="http://schemas.microsoft.com/office/drawing/2014/main" id="{A7A103C2-EA78-37BC-7281-9963EE3E29D1}"/>
              </a:ext>
            </a:extLst>
          </p:cNvPr>
          <p:cNvSpPr txBox="1"/>
          <p:nvPr/>
        </p:nvSpPr>
        <p:spPr>
          <a:xfrm>
            <a:off x="5508629" y="2367460"/>
            <a:ext cx="1736766" cy="300082"/>
          </a:xfrm>
          <a:prstGeom prst="rect">
            <a:avLst/>
          </a:prstGeom>
          <a:noFill/>
        </p:spPr>
        <p:txBody>
          <a:bodyPr wrap="square" rtlCol="0">
            <a:spAutoFit/>
          </a:bodyPr>
          <a:lstStyle/>
          <a:p>
            <a:r>
              <a:rPr lang="en-US" sz="1350" dirty="0"/>
              <a:t>Type Annotations</a:t>
            </a:r>
          </a:p>
        </p:txBody>
      </p:sp>
      <p:sp>
        <p:nvSpPr>
          <p:cNvPr id="21" name="TextBox 20">
            <a:extLst>
              <a:ext uri="{FF2B5EF4-FFF2-40B4-BE49-F238E27FC236}">
                <a16:creationId xmlns:a16="http://schemas.microsoft.com/office/drawing/2014/main" id="{8247FBC4-331E-DDF7-D8E0-9064118E72FE}"/>
              </a:ext>
            </a:extLst>
          </p:cNvPr>
          <p:cNvSpPr txBox="1"/>
          <p:nvPr/>
        </p:nvSpPr>
        <p:spPr>
          <a:xfrm>
            <a:off x="3135161" y="2028877"/>
            <a:ext cx="927464" cy="300082"/>
          </a:xfrm>
          <a:prstGeom prst="rect">
            <a:avLst/>
          </a:prstGeom>
          <a:noFill/>
        </p:spPr>
        <p:txBody>
          <a:bodyPr wrap="square" rtlCol="0">
            <a:spAutoFit/>
          </a:bodyPr>
          <a:lstStyle/>
          <a:p>
            <a:r>
              <a:rPr lang="en-US" sz="1350" dirty="0"/>
              <a:t>F-strings</a:t>
            </a:r>
          </a:p>
        </p:txBody>
      </p:sp>
      <p:sp>
        <p:nvSpPr>
          <p:cNvPr id="23" name="Right Bracket 22">
            <a:extLst>
              <a:ext uri="{FF2B5EF4-FFF2-40B4-BE49-F238E27FC236}">
                <a16:creationId xmlns:a16="http://schemas.microsoft.com/office/drawing/2014/main" id="{CFFAEE8A-79F3-F02C-5623-C987632F4775}"/>
              </a:ext>
            </a:extLst>
          </p:cNvPr>
          <p:cNvSpPr/>
          <p:nvPr/>
        </p:nvSpPr>
        <p:spPr>
          <a:xfrm>
            <a:off x="5717057" y="3006125"/>
            <a:ext cx="161279" cy="1061050"/>
          </a:xfrm>
          <a:prstGeom prst="rightBracket">
            <a:avLst/>
          </a:prstGeom>
          <a:noFill/>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TextBox 24">
            <a:extLst>
              <a:ext uri="{FF2B5EF4-FFF2-40B4-BE49-F238E27FC236}">
                <a16:creationId xmlns:a16="http://schemas.microsoft.com/office/drawing/2014/main" id="{45B6FF33-49F4-8845-5CC8-9A7E6E47963F}"/>
              </a:ext>
            </a:extLst>
          </p:cNvPr>
          <p:cNvSpPr txBox="1"/>
          <p:nvPr/>
        </p:nvSpPr>
        <p:spPr>
          <a:xfrm>
            <a:off x="5930347" y="3319933"/>
            <a:ext cx="1736766" cy="300082"/>
          </a:xfrm>
          <a:prstGeom prst="rect">
            <a:avLst/>
          </a:prstGeom>
          <a:noFill/>
        </p:spPr>
        <p:txBody>
          <a:bodyPr wrap="square" rtlCol="0">
            <a:spAutoFit/>
          </a:bodyPr>
          <a:lstStyle/>
          <a:p>
            <a:r>
              <a:rPr lang="en-US" sz="1350" dirty="0"/>
              <a:t>Typing improvements</a:t>
            </a:r>
          </a:p>
        </p:txBody>
      </p:sp>
      <p:sp>
        <p:nvSpPr>
          <p:cNvPr id="27" name="Right Bracket 26">
            <a:extLst>
              <a:ext uri="{FF2B5EF4-FFF2-40B4-BE49-F238E27FC236}">
                <a16:creationId xmlns:a16="http://schemas.microsoft.com/office/drawing/2014/main" id="{AD5F0EC8-40F3-A16A-A616-A5947ADC0555}"/>
              </a:ext>
            </a:extLst>
          </p:cNvPr>
          <p:cNvSpPr/>
          <p:nvPr/>
        </p:nvSpPr>
        <p:spPr>
          <a:xfrm>
            <a:off x="7667113" y="3049026"/>
            <a:ext cx="158511" cy="1553343"/>
          </a:xfrm>
          <a:prstGeom prst="rightBracket">
            <a:avLst/>
          </a:prstGeom>
          <a:ln w="762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TextBox 28">
            <a:extLst>
              <a:ext uri="{FF2B5EF4-FFF2-40B4-BE49-F238E27FC236}">
                <a16:creationId xmlns:a16="http://schemas.microsoft.com/office/drawing/2014/main" id="{11F5323D-96FE-45E4-BDD5-0654C8004FFF}"/>
              </a:ext>
            </a:extLst>
          </p:cNvPr>
          <p:cNvSpPr txBox="1"/>
          <p:nvPr/>
        </p:nvSpPr>
        <p:spPr>
          <a:xfrm>
            <a:off x="7877635" y="3652744"/>
            <a:ext cx="1736766" cy="507831"/>
          </a:xfrm>
          <a:prstGeom prst="rect">
            <a:avLst/>
          </a:prstGeom>
          <a:noFill/>
        </p:spPr>
        <p:txBody>
          <a:bodyPr wrap="square" rtlCol="0">
            <a:spAutoFit/>
          </a:bodyPr>
          <a:lstStyle/>
          <a:p>
            <a:r>
              <a:rPr lang="en-US" sz="1350" dirty="0"/>
              <a:t>Performance</a:t>
            </a:r>
          </a:p>
          <a:p>
            <a:r>
              <a:rPr lang="en-US" sz="1350" dirty="0"/>
              <a:t>improvements</a:t>
            </a:r>
          </a:p>
        </p:txBody>
      </p:sp>
      <p:sp>
        <p:nvSpPr>
          <p:cNvPr id="18" name="TextBox 17">
            <a:extLst>
              <a:ext uri="{FF2B5EF4-FFF2-40B4-BE49-F238E27FC236}">
                <a16:creationId xmlns:a16="http://schemas.microsoft.com/office/drawing/2014/main" id="{F0F85EB9-DB1C-467B-9E4E-20CBB46A5C7D}"/>
              </a:ext>
            </a:extLst>
          </p:cNvPr>
          <p:cNvSpPr txBox="1"/>
          <p:nvPr/>
        </p:nvSpPr>
        <p:spPr>
          <a:xfrm>
            <a:off x="3780900" y="2706044"/>
            <a:ext cx="927464" cy="300082"/>
          </a:xfrm>
          <a:prstGeom prst="rect">
            <a:avLst/>
          </a:prstGeom>
          <a:noFill/>
        </p:spPr>
        <p:txBody>
          <a:bodyPr wrap="square" rtlCol="0">
            <a:spAutoFit/>
          </a:bodyPr>
          <a:lstStyle/>
          <a:p>
            <a:r>
              <a:rPr lang="en-US" sz="1350" dirty="0"/>
              <a:t>Walrus</a:t>
            </a:r>
          </a:p>
        </p:txBody>
      </p:sp>
      <p:sp>
        <p:nvSpPr>
          <p:cNvPr id="20" name="TextBox 19">
            <a:extLst>
              <a:ext uri="{FF2B5EF4-FFF2-40B4-BE49-F238E27FC236}">
                <a16:creationId xmlns:a16="http://schemas.microsoft.com/office/drawing/2014/main" id="{487253E1-C501-4BC7-861D-AC902D9B0996}"/>
              </a:ext>
            </a:extLst>
          </p:cNvPr>
          <p:cNvSpPr txBox="1"/>
          <p:nvPr/>
        </p:nvSpPr>
        <p:spPr>
          <a:xfrm>
            <a:off x="4491673" y="3352662"/>
            <a:ext cx="927464" cy="300082"/>
          </a:xfrm>
          <a:prstGeom prst="rect">
            <a:avLst/>
          </a:prstGeom>
          <a:noFill/>
        </p:spPr>
        <p:txBody>
          <a:bodyPr wrap="square" rtlCol="0">
            <a:spAutoFit/>
          </a:bodyPr>
          <a:lstStyle/>
          <a:p>
            <a:r>
              <a:rPr lang="en-US" sz="1350" dirty="0"/>
              <a:t>Pat. Mat.</a:t>
            </a:r>
          </a:p>
        </p:txBody>
      </p:sp>
      <p:sp>
        <p:nvSpPr>
          <p:cNvPr id="2" name="Arrow: Bent-Up 1">
            <a:extLst>
              <a:ext uri="{FF2B5EF4-FFF2-40B4-BE49-F238E27FC236}">
                <a16:creationId xmlns:a16="http://schemas.microsoft.com/office/drawing/2014/main" id="{68A51FE3-7C81-00D4-B107-0F049B7237C7}"/>
              </a:ext>
            </a:extLst>
          </p:cNvPr>
          <p:cNvSpPr/>
          <p:nvPr/>
        </p:nvSpPr>
        <p:spPr>
          <a:xfrm rot="5400000">
            <a:off x="4808564" y="4318450"/>
            <a:ext cx="252273" cy="28720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E"/>
          </a:p>
        </p:txBody>
      </p:sp>
      <p:grpSp>
        <p:nvGrpSpPr>
          <p:cNvPr id="3" name="Group 2">
            <a:extLst>
              <a:ext uri="{FF2B5EF4-FFF2-40B4-BE49-F238E27FC236}">
                <a16:creationId xmlns:a16="http://schemas.microsoft.com/office/drawing/2014/main" id="{78617BBC-9020-9DE0-8F7D-F18A3C316836}"/>
              </a:ext>
            </a:extLst>
          </p:cNvPr>
          <p:cNvGrpSpPr/>
          <p:nvPr/>
        </p:nvGrpSpPr>
        <p:grpSpPr>
          <a:xfrm>
            <a:off x="5109234" y="4369919"/>
            <a:ext cx="424679" cy="297261"/>
            <a:chOff x="4750574" y="4039866"/>
            <a:chExt cx="424679" cy="297261"/>
          </a:xfrm>
        </p:grpSpPr>
        <p:sp>
          <p:nvSpPr>
            <p:cNvPr id="5" name="Rectangle: Rounded Corners 4">
              <a:extLst>
                <a:ext uri="{FF2B5EF4-FFF2-40B4-BE49-F238E27FC236}">
                  <a16:creationId xmlns:a16="http://schemas.microsoft.com/office/drawing/2014/main" id="{A2673B13-405A-620E-CE06-B27E36EC3A33}"/>
                </a:ext>
              </a:extLst>
            </p:cNvPr>
            <p:cNvSpPr/>
            <p:nvPr/>
          </p:nvSpPr>
          <p:spPr>
            <a:xfrm>
              <a:off x="4750574" y="4039866"/>
              <a:ext cx="424679" cy="297261"/>
            </a:xfrm>
            <a:prstGeom prst="roundRect">
              <a:avLst>
                <a:gd name="adj" fmla="val 16670"/>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E"/>
            </a:p>
          </p:txBody>
        </p:sp>
        <p:sp>
          <p:nvSpPr>
            <p:cNvPr id="6" name="Rectangle: Rounded Corners 4">
              <a:extLst>
                <a:ext uri="{FF2B5EF4-FFF2-40B4-BE49-F238E27FC236}">
                  <a16:creationId xmlns:a16="http://schemas.microsoft.com/office/drawing/2014/main" id="{90BF408E-8856-83BA-C4D6-B5C83FE7E951}"/>
                </a:ext>
              </a:extLst>
            </p:cNvPr>
            <p:cNvSpPr txBox="1"/>
            <p:nvPr/>
          </p:nvSpPr>
          <p:spPr>
            <a:xfrm>
              <a:off x="4765088" y="4054380"/>
              <a:ext cx="395651" cy="268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3.1</a:t>
              </a:r>
              <a:r>
                <a:rPr lang="en-GB" sz="1200" dirty="0"/>
                <a:t>3</a:t>
              </a:r>
              <a:endParaRPr lang="en-GB" sz="1200" kern="1200" dirty="0"/>
            </a:p>
          </p:txBody>
        </p:sp>
      </p:grpSp>
      <p:sp>
        <p:nvSpPr>
          <p:cNvPr id="8" name="Arrow: Bent-Up 7">
            <a:extLst>
              <a:ext uri="{FF2B5EF4-FFF2-40B4-BE49-F238E27FC236}">
                <a16:creationId xmlns:a16="http://schemas.microsoft.com/office/drawing/2014/main" id="{4063E3D2-2B10-2370-FF85-1633F4E63D5F}"/>
              </a:ext>
            </a:extLst>
          </p:cNvPr>
          <p:cNvSpPr/>
          <p:nvPr/>
        </p:nvSpPr>
        <p:spPr>
          <a:xfrm rot="5400000">
            <a:off x="5189561" y="4658982"/>
            <a:ext cx="252273" cy="287203"/>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E"/>
          </a:p>
        </p:txBody>
      </p:sp>
      <p:grpSp>
        <p:nvGrpSpPr>
          <p:cNvPr id="10" name="Group 9">
            <a:extLst>
              <a:ext uri="{FF2B5EF4-FFF2-40B4-BE49-F238E27FC236}">
                <a16:creationId xmlns:a16="http://schemas.microsoft.com/office/drawing/2014/main" id="{3B39DF47-CC85-117B-6044-86F5D3017C5F}"/>
              </a:ext>
            </a:extLst>
          </p:cNvPr>
          <p:cNvGrpSpPr/>
          <p:nvPr/>
        </p:nvGrpSpPr>
        <p:grpSpPr>
          <a:xfrm>
            <a:off x="5504717" y="4725049"/>
            <a:ext cx="424679" cy="297261"/>
            <a:chOff x="4750574" y="4039866"/>
            <a:chExt cx="424679" cy="297261"/>
          </a:xfrm>
        </p:grpSpPr>
        <p:sp>
          <p:nvSpPr>
            <p:cNvPr id="13" name="Rectangle: Rounded Corners 12">
              <a:extLst>
                <a:ext uri="{FF2B5EF4-FFF2-40B4-BE49-F238E27FC236}">
                  <a16:creationId xmlns:a16="http://schemas.microsoft.com/office/drawing/2014/main" id="{97699F1F-C37D-BCFD-68E0-41FC169A2CBC}"/>
                </a:ext>
              </a:extLst>
            </p:cNvPr>
            <p:cNvSpPr/>
            <p:nvPr/>
          </p:nvSpPr>
          <p:spPr>
            <a:xfrm>
              <a:off x="4750574" y="4039866"/>
              <a:ext cx="424679" cy="297261"/>
            </a:xfrm>
            <a:prstGeom prst="roundRect">
              <a:avLst>
                <a:gd name="adj" fmla="val 16670"/>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E"/>
            </a:p>
          </p:txBody>
        </p:sp>
        <p:sp>
          <p:nvSpPr>
            <p:cNvPr id="16" name="Rectangle: Rounded Corners 4">
              <a:extLst>
                <a:ext uri="{FF2B5EF4-FFF2-40B4-BE49-F238E27FC236}">
                  <a16:creationId xmlns:a16="http://schemas.microsoft.com/office/drawing/2014/main" id="{C46CA141-A39D-9951-0C73-316BD0D172C1}"/>
                </a:ext>
              </a:extLst>
            </p:cNvPr>
            <p:cNvSpPr txBox="1"/>
            <p:nvPr/>
          </p:nvSpPr>
          <p:spPr>
            <a:xfrm>
              <a:off x="4765088" y="4054380"/>
              <a:ext cx="395651" cy="268233"/>
            </a:xfrm>
            <a:prstGeom prst="rect">
              <a:avLst/>
            </a:prstGeom>
          </p:spPr>
          <p:style>
            <a:lnRef idx="2">
              <a:schemeClr val="dk1">
                <a:shade val="15000"/>
              </a:schemeClr>
            </a:lnRef>
            <a:fillRef idx="1">
              <a:schemeClr val="dk1"/>
            </a:fillRef>
            <a:effectRef idx="0">
              <a:schemeClr val="dk1"/>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3.14</a:t>
              </a:r>
            </a:p>
          </p:txBody>
        </p:sp>
      </p:grpSp>
      <p:sp>
        <p:nvSpPr>
          <p:cNvPr id="22" name="TextBox 21">
            <a:extLst>
              <a:ext uri="{FF2B5EF4-FFF2-40B4-BE49-F238E27FC236}">
                <a16:creationId xmlns:a16="http://schemas.microsoft.com/office/drawing/2014/main" id="{0BE8F144-3EF7-4618-0E90-276330D30046}"/>
              </a:ext>
            </a:extLst>
          </p:cNvPr>
          <p:cNvSpPr txBox="1"/>
          <p:nvPr/>
        </p:nvSpPr>
        <p:spPr>
          <a:xfrm>
            <a:off x="4827596" y="3689297"/>
            <a:ext cx="1050740" cy="300082"/>
          </a:xfrm>
          <a:prstGeom prst="rect">
            <a:avLst/>
          </a:prstGeom>
          <a:noFill/>
        </p:spPr>
        <p:txBody>
          <a:bodyPr wrap="square" rtlCol="0">
            <a:spAutoFit/>
          </a:bodyPr>
          <a:lstStyle/>
          <a:p>
            <a:r>
              <a:rPr lang="en-US" sz="1350" dirty="0"/>
              <a:t>Exc. Groups</a:t>
            </a:r>
          </a:p>
        </p:txBody>
      </p:sp>
      <p:sp>
        <p:nvSpPr>
          <p:cNvPr id="24" name="TextBox 23">
            <a:extLst>
              <a:ext uri="{FF2B5EF4-FFF2-40B4-BE49-F238E27FC236}">
                <a16:creationId xmlns:a16="http://schemas.microsoft.com/office/drawing/2014/main" id="{2AE36F16-7FBD-4C6A-DC9A-1F43F4912B19}"/>
              </a:ext>
            </a:extLst>
          </p:cNvPr>
          <p:cNvSpPr txBox="1"/>
          <p:nvPr/>
        </p:nvSpPr>
        <p:spPr>
          <a:xfrm>
            <a:off x="5519231" y="4368509"/>
            <a:ext cx="1751448" cy="300082"/>
          </a:xfrm>
          <a:prstGeom prst="rect">
            <a:avLst/>
          </a:prstGeom>
          <a:noFill/>
        </p:spPr>
        <p:txBody>
          <a:bodyPr wrap="square" rtlCol="0">
            <a:spAutoFit/>
          </a:bodyPr>
          <a:lstStyle/>
          <a:p>
            <a:r>
              <a:rPr lang="en-US" sz="1350" dirty="0"/>
              <a:t>Free-threaded builds</a:t>
            </a:r>
          </a:p>
        </p:txBody>
      </p:sp>
    </p:spTree>
    <p:extLst>
      <p:ext uri="{BB962C8B-B14F-4D97-AF65-F5344CB8AC3E}">
        <p14:creationId xmlns:p14="http://schemas.microsoft.com/office/powerpoint/2010/main" val="309937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animBg="1"/>
      <p:bldP spid="14" grpId="0" animBg="1"/>
      <p:bldP spid="15" grpId="0"/>
      <p:bldP spid="17" grpId="0" animBg="1"/>
      <p:bldP spid="19" grpId="0"/>
      <p:bldP spid="21" grpId="0"/>
      <p:bldP spid="23" grpId="0" animBg="1"/>
      <p:bldP spid="25" grpId="0"/>
      <p:bldP spid="27" grpId="0" animBg="1"/>
      <p:bldP spid="29" grpId="0"/>
      <p:bldP spid="18" grpId="0"/>
      <p:bldP spid="20" grpId="0"/>
      <p:bldP spid="2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5</a:t>
            </a:fld>
            <a:endParaRPr/>
          </a:p>
        </p:txBody>
      </p:sp>
      <p:sp>
        <p:nvSpPr>
          <p:cNvPr id="125" name="Google Shape;125;p16"/>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EFF9606C-B584-5718-DC6E-608913E4BCD5}"/>
              </a:ext>
            </a:extLst>
          </p:cNvPr>
          <p:cNvPicPr>
            <a:picLocks noChangeAspect="1"/>
          </p:cNvPicPr>
          <p:nvPr/>
        </p:nvPicPr>
        <p:blipFill>
          <a:blip r:embed="rId3"/>
          <a:stretch>
            <a:fillRect/>
          </a:stretch>
        </p:blipFill>
        <p:spPr>
          <a:xfrm>
            <a:off x="0" y="873856"/>
            <a:ext cx="9144000" cy="3395787"/>
          </a:xfrm>
          <a:prstGeom prst="rect">
            <a:avLst/>
          </a:prstGeom>
        </p:spPr>
      </p:pic>
    </p:spTree>
    <p:extLst>
      <p:ext uri="{BB962C8B-B14F-4D97-AF65-F5344CB8AC3E}">
        <p14:creationId xmlns:p14="http://schemas.microsoft.com/office/powerpoint/2010/main" val="224991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502451C0-00C7-431A-328E-A2E0C329E607}"/>
            </a:ext>
          </a:extLst>
        </p:cNvPr>
        <p:cNvGrpSpPr/>
        <p:nvPr/>
      </p:nvGrpSpPr>
      <p:grpSpPr>
        <a:xfrm>
          <a:off x="0" y="0"/>
          <a:ext cx="0" cy="0"/>
          <a:chOff x="0" y="0"/>
          <a:chExt cx="0" cy="0"/>
        </a:xfrm>
      </p:grpSpPr>
      <p:sp>
        <p:nvSpPr>
          <p:cNvPr id="2" name="Google Shape;123;p16">
            <a:extLst>
              <a:ext uri="{FF2B5EF4-FFF2-40B4-BE49-F238E27FC236}">
                <a16:creationId xmlns:a16="http://schemas.microsoft.com/office/drawing/2014/main" id="{F94D0779-E2F3-863D-41CD-B62B03DD13EE}"/>
              </a:ext>
            </a:extLst>
          </p:cNvPr>
          <p:cNvSpPr txBox="1">
            <a:spLocks/>
          </p:cNvSpPr>
          <p:nvPr/>
        </p:nvSpPr>
        <p:spPr>
          <a:xfrm>
            <a:off x="909951" y="685775"/>
            <a:ext cx="7234500" cy="647700"/>
          </a:xfrm>
          <a:prstGeom prst="rect">
            <a:avLst/>
          </a:prstGeom>
          <a:noFill/>
          <a:ln>
            <a:noFill/>
          </a:ln>
        </p:spPr>
        <p:txBody>
          <a:bodyPr spcFirstLastPara="1" vert="horz" wrap="square" lIns="0" tIns="0" rIns="0" bIns="0" rtlCol="0" anchor="ctr" anchorCtr="0">
            <a:noAutofit/>
          </a:bodyPr>
          <a:lstStyle>
            <a:lvl1pPr lvl="0" algn="l" defTabSz="685800" rtl="0" eaLnBrk="1" latinLnBrk="0" hangingPunct="1">
              <a:lnSpc>
                <a:spcPct val="100000"/>
              </a:lnSpc>
              <a:spcBef>
                <a:spcPts val="0"/>
              </a:spcBef>
              <a:spcAft>
                <a:spcPts val="0"/>
              </a:spcAft>
              <a:buClr>
                <a:srgbClr val="2C363A"/>
              </a:buClr>
              <a:buSzPts val="2600"/>
              <a:buNone/>
              <a:defRPr sz="3750" kern="1200" cap="all" spc="75" baseline="0">
                <a:solidFill>
                  <a:srgbClr val="2C363A"/>
                </a:solidFill>
                <a:latin typeface="+mj-lt"/>
                <a:ea typeface="+mj-ea"/>
                <a:cs typeface="+mj-cs"/>
              </a:defRPr>
            </a:lvl1pPr>
            <a:lvl2pPr lvl="1" algn="l">
              <a:lnSpc>
                <a:spcPct val="100000"/>
              </a:lnSpc>
              <a:spcBef>
                <a:spcPts val="0"/>
              </a:spcBef>
              <a:spcAft>
                <a:spcPts val="0"/>
              </a:spcAft>
              <a:buClr>
                <a:srgbClr val="000000"/>
              </a:buClr>
              <a:buSzPts val="700"/>
              <a:buNone/>
              <a:defRPr/>
            </a:lvl2pPr>
            <a:lvl3pPr lvl="2" algn="l">
              <a:lnSpc>
                <a:spcPct val="100000"/>
              </a:lnSpc>
              <a:spcBef>
                <a:spcPts val="0"/>
              </a:spcBef>
              <a:spcAft>
                <a:spcPts val="0"/>
              </a:spcAft>
              <a:buClr>
                <a:srgbClr val="000000"/>
              </a:buClr>
              <a:buSzPts val="700"/>
              <a:buNone/>
              <a:defRPr/>
            </a:lvl3pPr>
            <a:lvl4pPr lvl="3" algn="l">
              <a:lnSpc>
                <a:spcPct val="100000"/>
              </a:lnSpc>
              <a:spcBef>
                <a:spcPts val="0"/>
              </a:spcBef>
              <a:spcAft>
                <a:spcPts val="0"/>
              </a:spcAft>
              <a:buClr>
                <a:srgbClr val="000000"/>
              </a:buClr>
              <a:buSzPts val="700"/>
              <a:buNone/>
              <a:defRPr/>
            </a:lvl4pPr>
            <a:lvl5pPr lvl="4" algn="l">
              <a:lnSpc>
                <a:spcPct val="100000"/>
              </a:lnSpc>
              <a:spcBef>
                <a:spcPts val="0"/>
              </a:spcBef>
              <a:spcAft>
                <a:spcPts val="0"/>
              </a:spcAft>
              <a:buClr>
                <a:srgbClr val="000000"/>
              </a:buClr>
              <a:buSzPts val="700"/>
              <a:buNone/>
              <a:defRPr/>
            </a:lvl5pPr>
            <a:lvl6pPr lvl="5" algn="l">
              <a:lnSpc>
                <a:spcPct val="100000"/>
              </a:lnSpc>
              <a:spcBef>
                <a:spcPts val="0"/>
              </a:spcBef>
              <a:spcAft>
                <a:spcPts val="0"/>
              </a:spcAft>
              <a:buClr>
                <a:srgbClr val="000000"/>
              </a:buClr>
              <a:buSzPts val="700"/>
              <a:buNone/>
              <a:defRPr/>
            </a:lvl6pPr>
            <a:lvl7pPr lvl="6" algn="l">
              <a:lnSpc>
                <a:spcPct val="100000"/>
              </a:lnSpc>
              <a:spcBef>
                <a:spcPts val="0"/>
              </a:spcBef>
              <a:spcAft>
                <a:spcPts val="0"/>
              </a:spcAft>
              <a:buClr>
                <a:srgbClr val="000000"/>
              </a:buClr>
              <a:buSzPts val="700"/>
              <a:buNone/>
              <a:defRPr/>
            </a:lvl7pPr>
            <a:lvl8pPr lvl="7" algn="l">
              <a:lnSpc>
                <a:spcPct val="100000"/>
              </a:lnSpc>
              <a:spcBef>
                <a:spcPts val="0"/>
              </a:spcBef>
              <a:spcAft>
                <a:spcPts val="0"/>
              </a:spcAft>
              <a:buClr>
                <a:srgbClr val="000000"/>
              </a:buClr>
              <a:buSzPts val="700"/>
              <a:buNone/>
              <a:defRPr/>
            </a:lvl8pPr>
            <a:lvl9pPr lvl="8" algn="l">
              <a:lnSpc>
                <a:spcPct val="100000"/>
              </a:lnSpc>
              <a:spcBef>
                <a:spcPts val="0"/>
              </a:spcBef>
              <a:spcAft>
                <a:spcPts val="0"/>
              </a:spcAft>
              <a:buClr>
                <a:srgbClr val="000000"/>
              </a:buClr>
              <a:buSzPts val="700"/>
              <a:buNone/>
              <a:defRPr/>
            </a:lvl9pPr>
          </a:lstStyle>
          <a:p>
            <a:r>
              <a:rPr lang="en-US" dirty="0" err="1">
                <a:hlinkClick r:id="rId3"/>
              </a:rPr>
              <a:t>Github</a:t>
            </a:r>
            <a:r>
              <a:rPr lang="en-US" dirty="0">
                <a:hlinkClick r:id="rId3"/>
              </a:rPr>
              <a:t> </a:t>
            </a:r>
            <a:r>
              <a:rPr lang="en-US" dirty="0" err="1">
                <a:hlinkClick r:id="rId3"/>
              </a:rPr>
              <a:t>octoverse</a:t>
            </a:r>
            <a:r>
              <a:rPr lang="en-US" dirty="0">
                <a:hlinkClick r:id="rId3"/>
              </a:rPr>
              <a:t> 2024</a:t>
            </a:r>
            <a:endParaRPr lang="en-US" dirty="0"/>
          </a:p>
        </p:txBody>
      </p:sp>
      <p:sp>
        <p:nvSpPr>
          <p:cNvPr id="124" name="Google Shape;124;p16">
            <a:extLst>
              <a:ext uri="{FF2B5EF4-FFF2-40B4-BE49-F238E27FC236}">
                <a16:creationId xmlns:a16="http://schemas.microsoft.com/office/drawing/2014/main" id="{E7F879E9-C628-34B5-E917-7D43FAE36119}"/>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6</a:t>
            </a:fld>
            <a:endParaRPr/>
          </a:p>
        </p:txBody>
      </p:sp>
      <p:sp>
        <p:nvSpPr>
          <p:cNvPr id="125" name="Google Shape;125;p16">
            <a:extLst>
              <a:ext uri="{FF2B5EF4-FFF2-40B4-BE49-F238E27FC236}">
                <a16:creationId xmlns:a16="http://schemas.microsoft.com/office/drawing/2014/main" id="{B1D2778F-5E00-767F-732B-C05D778A0D82}"/>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Graph from GitHub's Octoverse 2024 report showing the top programming languages from 2014-2024. In 2024, the top languages include Python (1), JavaScript (2), TypeScript (3), Java (4), C# (5), C++ (6), PHP (7), Shell (8), C (9), and Go (10).">
            <a:extLst>
              <a:ext uri="{FF2B5EF4-FFF2-40B4-BE49-F238E27FC236}">
                <a16:creationId xmlns:a16="http://schemas.microsoft.com/office/drawing/2014/main" id="{7587CF57-C37A-1EAD-5FB4-8172D0CB5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549" y="1453242"/>
            <a:ext cx="3436904" cy="34369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ph from GitHub's Octoverse 2024 report showing the 10 fastest growing programming languages in 2024. These include Python (1), TypeScript (2), Go (3), HCL (4), Kotlin (5), Dart (6), Rust (7), Luna (8), TSQL (9), and Blade (10).">
            <a:extLst>
              <a:ext uri="{FF2B5EF4-FFF2-40B4-BE49-F238E27FC236}">
                <a16:creationId xmlns:a16="http://schemas.microsoft.com/office/drawing/2014/main" id="{E346A48F-B60D-D7E3-18F6-AE6A622E8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383" y="1453242"/>
            <a:ext cx="3436904" cy="34369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aph from GitHub's Octoverse 2024 report showing the growth in the number of public generative AI projects on GitHub. The number spikes after 2020—and surges after 2022. It culminates in nearly 150,000 generative AI projects on GitHub with 98% year-over-year growth. ">
            <a:extLst>
              <a:ext uri="{FF2B5EF4-FFF2-40B4-BE49-F238E27FC236}">
                <a16:creationId xmlns:a16="http://schemas.microsoft.com/office/drawing/2014/main" id="{23BDAA10-6B4D-2790-6870-0E75CF3DB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6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DD8DD81D-403A-B457-30D9-2B5D6241CC95}"/>
            </a:ext>
          </a:extLst>
        </p:cNvPr>
        <p:cNvGrpSpPr/>
        <p:nvPr/>
      </p:nvGrpSpPr>
      <p:grpSpPr>
        <a:xfrm>
          <a:off x="0" y="0"/>
          <a:ext cx="0" cy="0"/>
          <a:chOff x="0" y="0"/>
          <a:chExt cx="0" cy="0"/>
        </a:xfrm>
      </p:grpSpPr>
      <p:sp>
        <p:nvSpPr>
          <p:cNvPr id="210" name="Google Shape;210;p25">
            <a:extLst>
              <a:ext uri="{FF2B5EF4-FFF2-40B4-BE49-F238E27FC236}">
                <a16:creationId xmlns:a16="http://schemas.microsoft.com/office/drawing/2014/main" id="{39221B6F-1BE8-C9D3-DD51-C9270E889D13}"/>
              </a:ext>
            </a:extLst>
          </p:cNvPr>
          <p:cNvSpPr txBox="1">
            <a:spLocks noGrp="1"/>
          </p:cNvSpPr>
          <p:nvPr>
            <p:ph type="title"/>
          </p:nvPr>
        </p:nvSpPr>
        <p:spPr>
          <a:xfrm>
            <a:off x="788100" y="707875"/>
            <a:ext cx="7567800" cy="17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3.12</a:t>
            </a:r>
            <a:endParaRPr dirty="0"/>
          </a:p>
        </p:txBody>
      </p:sp>
      <p:sp>
        <p:nvSpPr>
          <p:cNvPr id="212" name="Google Shape;212;p25">
            <a:extLst>
              <a:ext uri="{FF2B5EF4-FFF2-40B4-BE49-F238E27FC236}">
                <a16:creationId xmlns:a16="http://schemas.microsoft.com/office/drawing/2014/main" id="{5C85A337-9835-D693-E3E4-1632C635CFA2}"/>
              </a:ext>
            </a:extLst>
          </p:cNvPr>
          <p:cNvSpPr/>
          <p:nvPr/>
        </p:nvSpPr>
        <p:spPr>
          <a:xfrm>
            <a:off x="568175" y="32875"/>
            <a:ext cx="1395600" cy="675000"/>
          </a:xfrm>
          <a:prstGeom prst="rect">
            <a:avLst/>
          </a:prstGeom>
          <a:solidFill>
            <a:srgbClr val="2C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EC5FA30-43E6-8E03-8DF7-50A3EF9ED9C8}"/>
              </a:ext>
            </a:extLst>
          </p:cNvPr>
          <p:cNvSpPr txBox="1"/>
          <p:nvPr/>
        </p:nvSpPr>
        <p:spPr>
          <a:xfrm>
            <a:off x="428867" y="3813717"/>
            <a:ext cx="8286265" cy="923330"/>
          </a:xfrm>
          <a:prstGeom prst="rect">
            <a:avLst/>
          </a:prstGeom>
          <a:noFill/>
        </p:spPr>
        <p:txBody>
          <a:bodyPr wrap="square">
            <a:spAutoFit/>
          </a:bodyPr>
          <a:lstStyle/>
          <a:p>
            <a:pPr algn="l"/>
            <a:r>
              <a:rPr lang="en-US" i="0" dirty="0">
                <a:solidFill>
                  <a:schemeClr val="bg1"/>
                </a:solidFill>
                <a:effectLst/>
                <a:latin typeface="Tw Cen MT (Body)"/>
              </a:rPr>
              <a:t>Type Parameter Syntax</a:t>
            </a:r>
          </a:p>
          <a:p>
            <a:pPr algn="l"/>
            <a:r>
              <a:rPr lang="en-US" i="0" dirty="0">
                <a:solidFill>
                  <a:schemeClr val="bg1"/>
                </a:solidFill>
                <a:effectLst/>
                <a:latin typeface="Tw Cen MT (Body)"/>
              </a:rPr>
              <a:t>Formalization of f-strings</a:t>
            </a:r>
          </a:p>
          <a:p>
            <a:pPr algn="l"/>
            <a:r>
              <a:rPr lang="en-US" i="0" dirty="0">
                <a:solidFill>
                  <a:schemeClr val="bg1"/>
                </a:solidFill>
                <a:effectLst/>
                <a:latin typeface="Tw Cen MT (Body)"/>
              </a:rPr>
              <a:t>Per-Interpreter GIL</a:t>
            </a:r>
          </a:p>
        </p:txBody>
      </p:sp>
    </p:spTree>
    <p:extLst>
      <p:ext uri="{BB962C8B-B14F-4D97-AF65-F5344CB8AC3E}">
        <p14:creationId xmlns:p14="http://schemas.microsoft.com/office/powerpoint/2010/main" val="159216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83C2923F-39AA-72EE-0FAE-B7852051FCC9}"/>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696C99DA-3F44-4469-370A-8EABECF74A5D}"/>
              </a:ext>
            </a:extLst>
          </p:cNvPr>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PEP 695: Type Parameter Syntax</a:t>
            </a:r>
            <a:endParaRPr dirty="0"/>
          </a:p>
        </p:txBody>
      </p:sp>
      <p:sp>
        <p:nvSpPr>
          <p:cNvPr id="124" name="Google Shape;124;p16">
            <a:extLst>
              <a:ext uri="{FF2B5EF4-FFF2-40B4-BE49-F238E27FC236}">
                <a16:creationId xmlns:a16="http://schemas.microsoft.com/office/drawing/2014/main" id="{BEC44BA7-0A32-BD4C-89BC-85B678BA478D}"/>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8</a:t>
            </a:fld>
            <a:endParaRPr/>
          </a:p>
        </p:txBody>
      </p:sp>
      <p:sp>
        <p:nvSpPr>
          <p:cNvPr id="125" name="Google Shape;125;p16">
            <a:extLst>
              <a:ext uri="{FF2B5EF4-FFF2-40B4-BE49-F238E27FC236}">
                <a16:creationId xmlns:a16="http://schemas.microsoft.com/office/drawing/2014/main" id="{82E21646-0BBB-2C6B-B820-71DBDE078E36}"/>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13897A7-D264-BD65-522A-8A1A481E946D}"/>
              </a:ext>
            </a:extLst>
          </p:cNvPr>
          <p:cNvSpPr txBox="1"/>
          <p:nvPr/>
        </p:nvSpPr>
        <p:spPr>
          <a:xfrm>
            <a:off x="687800" y="1680210"/>
            <a:ext cx="4142480" cy="1384995"/>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from typing import </a:t>
            </a:r>
            <a:r>
              <a:rPr lang="en-US" sz="1400" dirty="0" err="1">
                <a:latin typeface="Courier New" panose="02070309020205020404" pitchFamily="49" charset="0"/>
                <a:cs typeface="Courier New" panose="02070309020205020404" pitchFamily="49" charset="0"/>
              </a:rPr>
              <a:t>TypeVar</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_T = </a:t>
            </a:r>
            <a:r>
              <a:rPr lang="en-US" sz="1400" dirty="0" err="1">
                <a:latin typeface="Courier New" panose="02070309020205020404" pitchFamily="49" charset="0"/>
                <a:cs typeface="Courier New" panose="02070309020205020404" pitchFamily="49" charset="0"/>
              </a:rPr>
              <a:t>TypeVar</a:t>
            </a:r>
            <a:r>
              <a:rPr lang="en-US" sz="1400" dirty="0">
                <a:latin typeface="Courier New" panose="02070309020205020404" pitchFamily="49" charset="0"/>
                <a:cs typeface="Courier New" panose="02070309020205020404" pitchFamily="49" charset="0"/>
              </a:rPr>
              <a:t>("_T")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def </a:t>
            </a:r>
            <a:r>
              <a:rPr lang="en-US" sz="1400" dirty="0" err="1">
                <a:latin typeface="Courier New" panose="02070309020205020404" pitchFamily="49" charset="0"/>
                <a:cs typeface="Courier New" panose="02070309020205020404" pitchFamily="49" charset="0"/>
              </a:rPr>
              <a:t>func</a:t>
            </a:r>
            <a:r>
              <a:rPr lang="en-US" sz="1400" dirty="0">
                <a:latin typeface="Courier New" panose="02070309020205020404" pitchFamily="49" charset="0"/>
                <a:cs typeface="Courier New" panose="02070309020205020404" pitchFamily="49" charset="0"/>
              </a:rPr>
              <a:t>(a: _T, b: _T) -&gt; _T:</a:t>
            </a:r>
          </a:p>
          <a:p>
            <a:r>
              <a:rPr lang="en-US" sz="1400" dirty="0">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50B2C56A-5CA7-0AF5-8E8C-8F745678D538}"/>
              </a:ext>
            </a:extLst>
          </p:cNvPr>
          <p:cNvSpPr txBox="1"/>
          <p:nvPr/>
        </p:nvSpPr>
        <p:spPr>
          <a:xfrm>
            <a:off x="5001520" y="1680210"/>
            <a:ext cx="4142480" cy="523220"/>
          </a:xfrm>
          <a:prstGeom prst="rect">
            <a:avLst/>
          </a:prstGeom>
          <a:noFill/>
        </p:spPr>
        <p:txBody>
          <a:bodyPr wrap="square">
            <a:spAutoFit/>
          </a:bodyPr>
          <a:lstStyle/>
          <a:p>
            <a:r>
              <a:rPr lang="fr-FR" sz="1400" dirty="0" err="1">
                <a:latin typeface="Courier New" panose="02070309020205020404" pitchFamily="49" charset="0"/>
                <a:cs typeface="Courier New" panose="02070309020205020404" pitchFamily="49" charset="0"/>
              </a:rPr>
              <a:t>def</a:t>
            </a:r>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func</a:t>
            </a:r>
            <a:r>
              <a:rPr lang="fr-FR" sz="1400" b="1" dirty="0">
                <a:solidFill>
                  <a:srgbClr val="C00000"/>
                </a:solidFill>
                <a:latin typeface="Courier New" panose="02070309020205020404" pitchFamily="49" charset="0"/>
                <a:cs typeface="Courier New" panose="02070309020205020404" pitchFamily="49" charset="0"/>
              </a:rPr>
              <a:t>[T]</a:t>
            </a:r>
            <a:r>
              <a:rPr lang="fr-FR" sz="1400" dirty="0">
                <a:latin typeface="Courier New" panose="02070309020205020404" pitchFamily="49" charset="0"/>
                <a:cs typeface="Courier New" panose="02070309020205020404" pitchFamily="49" charset="0"/>
              </a:rPr>
              <a:t>(a: T, b: T) -&gt; T:</a:t>
            </a:r>
          </a:p>
          <a:p>
            <a:r>
              <a:rPr lang="fr-FR" sz="1400" dirty="0">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596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F11AE02-5886-A3AD-4218-CA901D8058DA}"/>
            </a:ext>
          </a:extLst>
        </p:cNvPr>
        <p:cNvGrpSpPr/>
        <p:nvPr/>
      </p:nvGrpSpPr>
      <p:grpSpPr>
        <a:xfrm>
          <a:off x="0" y="0"/>
          <a:ext cx="0" cy="0"/>
          <a:chOff x="0" y="0"/>
          <a:chExt cx="0" cy="0"/>
        </a:xfrm>
      </p:grpSpPr>
      <p:sp>
        <p:nvSpPr>
          <p:cNvPr id="123" name="Google Shape;123;p16">
            <a:extLst>
              <a:ext uri="{FF2B5EF4-FFF2-40B4-BE49-F238E27FC236}">
                <a16:creationId xmlns:a16="http://schemas.microsoft.com/office/drawing/2014/main" id="{1F8E1AF1-8A1D-2DE9-1297-7746DA321963}"/>
              </a:ext>
            </a:extLst>
          </p:cNvPr>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PEP 695: Type Parameter Syntax</a:t>
            </a:r>
            <a:endParaRPr dirty="0"/>
          </a:p>
        </p:txBody>
      </p:sp>
      <p:sp>
        <p:nvSpPr>
          <p:cNvPr id="124" name="Google Shape;124;p16">
            <a:extLst>
              <a:ext uri="{FF2B5EF4-FFF2-40B4-BE49-F238E27FC236}">
                <a16:creationId xmlns:a16="http://schemas.microsoft.com/office/drawing/2014/main" id="{F87F55E0-9848-B9AF-937E-C076D75452EC}"/>
              </a:ext>
            </a:extLst>
          </p:cNvPr>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Clr>
                <a:srgbClr val="FFFFFF"/>
              </a:buClr>
              <a:buSzPts val="800"/>
              <a:buFont typeface="Arial"/>
              <a:buNone/>
            </a:pPr>
            <a:fld id="{00000000-1234-1234-1234-123412341234}" type="slidenum">
              <a:rPr lang="en-US"/>
              <a:t>9</a:t>
            </a:fld>
            <a:endParaRPr/>
          </a:p>
        </p:txBody>
      </p:sp>
      <p:sp>
        <p:nvSpPr>
          <p:cNvPr id="125" name="Google Shape;125;p16">
            <a:extLst>
              <a:ext uri="{FF2B5EF4-FFF2-40B4-BE49-F238E27FC236}">
                <a16:creationId xmlns:a16="http://schemas.microsoft.com/office/drawing/2014/main" id="{953F50A9-242D-C0FE-2E6A-DE3E94AEF6E9}"/>
              </a:ext>
            </a:extLst>
          </p:cNvPr>
          <p:cNvSpPr/>
          <p:nvPr/>
        </p:nvSpPr>
        <p:spPr>
          <a:xfrm>
            <a:off x="687800" y="84625"/>
            <a:ext cx="1305900" cy="5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79FE00F6-9E39-696E-A48D-82BB42C71D10}"/>
              </a:ext>
            </a:extLst>
          </p:cNvPr>
          <p:cNvSpPr txBox="1"/>
          <p:nvPr/>
        </p:nvSpPr>
        <p:spPr>
          <a:xfrm>
            <a:off x="687800" y="1680210"/>
            <a:ext cx="4142480" cy="1384995"/>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from typing import </a:t>
            </a:r>
            <a:r>
              <a:rPr lang="en-US" sz="1400" dirty="0" err="1">
                <a:latin typeface="Courier New" panose="02070309020205020404" pitchFamily="49" charset="0"/>
                <a:cs typeface="Courier New" panose="02070309020205020404" pitchFamily="49" charset="0"/>
              </a:rPr>
              <a:t>TypeAlias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_T = </a:t>
            </a:r>
            <a:r>
              <a:rPr lang="en-US" sz="1400" dirty="0" err="1">
                <a:latin typeface="Courier New" panose="02070309020205020404" pitchFamily="49" charset="0"/>
                <a:cs typeface="Courier New" panose="02070309020205020404" pitchFamily="49" charset="0"/>
              </a:rPr>
              <a:t>TypeVar</a:t>
            </a:r>
            <a:r>
              <a:rPr lang="en-US" sz="1400" dirty="0">
                <a:latin typeface="Courier New" panose="02070309020205020404" pitchFamily="49" charset="0"/>
                <a:cs typeface="Courier New" panose="02070309020205020404" pitchFamily="49" charset="0"/>
              </a:rPr>
              <a:t>("_T")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ListOrSet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TypeAlias</a:t>
            </a:r>
            <a:r>
              <a:rPr lang="en-US" sz="1400" dirty="0">
                <a:latin typeface="Courier New" panose="02070309020205020404" pitchFamily="49" charset="0"/>
                <a:cs typeface="Courier New" panose="02070309020205020404" pitchFamily="49" charset="0"/>
              </a:rPr>
              <a:t> = list[_T] | set[_T]</a:t>
            </a:r>
          </a:p>
        </p:txBody>
      </p:sp>
      <p:sp>
        <p:nvSpPr>
          <p:cNvPr id="6" name="TextBox 5">
            <a:extLst>
              <a:ext uri="{FF2B5EF4-FFF2-40B4-BE49-F238E27FC236}">
                <a16:creationId xmlns:a16="http://schemas.microsoft.com/office/drawing/2014/main" id="{B600E1FE-77EA-8157-F3E9-BAB16A0927C2}"/>
              </a:ext>
            </a:extLst>
          </p:cNvPr>
          <p:cNvSpPr txBox="1"/>
          <p:nvPr/>
        </p:nvSpPr>
        <p:spPr>
          <a:xfrm>
            <a:off x="4882421" y="1680210"/>
            <a:ext cx="4142480" cy="523220"/>
          </a:xfrm>
          <a:prstGeom prst="rect">
            <a:avLst/>
          </a:prstGeom>
          <a:noFill/>
        </p:spPr>
        <p:txBody>
          <a:bodyPr wrap="square">
            <a:spAutoFit/>
          </a:bodyPr>
          <a:lstStyle/>
          <a:p>
            <a:r>
              <a:rPr lang="en-US" sz="1400" b="1" dirty="0">
                <a:solidFill>
                  <a:srgbClr val="C00000"/>
                </a:solidFill>
                <a:latin typeface="Courier New" panose="02070309020205020404" pitchFamily="49" charset="0"/>
                <a:cs typeface="Courier New" panose="02070309020205020404" pitchFamily="49" charset="0"/>
              </a:rPr>
              <a:t>type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ListOrSet</a:t>
            </a:r>
            <a:r>
              <a:rPr lang="en-US" sz="1400" dirty="0">
                <a:latin typeface="Courier New" panose="02070309020205020404" pitchFamily="49" charset="0"/>
                <a:cs typeface="Courier New" panose="02070309020205020404" pitchFamily="49" charset="0"/>
              </a:rPr>
              <a:t>[T] = list[T] | set[T]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054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28326</TotalTime>
  <Words>2136</Words>
  <Application>Microsoft Office PowerPoint</Application>
  <PresentationFormat>On-screen Show (16:9)</PresentationFormat>
  <Paragraphs>395</Paragraphs>
  <Slides>39</Slides>
  <Notes>35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Tw Cen MT</vt:lpstr>
      <vt:lpstr>Tw Cen MT Condensed</vt:lpstr>
      <vt:lpstr>-apple-system</vt:lpstr>
      <vt:lpstr>Tw Cen MT (Body)</vt:lpstr>
      <vt:lpstr>Alliance No.1</vt:lpstr>
      <vt:lpstr>Menlo</vt:lpstr>
      <vt:lpstr>Wingdings 3</vt:lpstr>
      <vt:lpstr>Roboto Thin</vt:lpstr>
      <vt:lpstr>Courier New</vt:lpstr>
      <vt:lpstr>ui-sans-serif</vt:lpstr>
      <vt:lpstr>Arial</vt:lpstr>
      <vt:lpstr>Roboto</vt:lpstr>
      <vt:lpstr>Wingdings</vt:lpstr>
      <vt:lpstr>Integral</vt:lpstr>
      <vt:lpstr>Python 3.12, 3.13 aNd BEYOND</vt:lpstr>
      <vt:lpstr>Python 3.12 – 3.13</vt:lpstr>
      <vt:lpstr>PowerPoint Presentation</vt:lpstr>
      <vt:lpstr>PowerPoint Presentation</vt:lpstr>
      <vt:lpstr>PowerPoint Presentation</vt:lpstr>
      <vt:lpstr>PowerPoint Presentation</vt:lpstr>
      <vt:lpstr>3.12</vt:lpstr>
      <vt:lpstr>PEP 695: Type Parameter Syntax</vt:lpstr>
      <vt:lpstr>PEP 695: Type Parameter Syntax</vt:lpstr>
      <vt:lpstr>PEP 701: Syntactic formalization of f-strings</vt:lpstr>
      <vt:lpstr>ThE GIL – Global interpreter lock</vt:lpstr>
      <vt:lpstr>PEP 684: A Per-Interpreter GIL</vt:lpstr>
      <vt:lpstr>PEP 684: A Per-Interpreter GIL</vt:lpstr>
      <vt:lpstr>PEP 684: A Per-Interpreter GIL</vt:lpstr>
      <vt:lpstr>3.13</vt:lpstr>
      <vt:lpstr>A new INTERACTIVE INTERPRETER</vt:lpstr>
      <vt:lpstr>PEP 703 – Making the GIL Optional in CPython</vt:lpstr>
      <vt:lpstr>PEP 703 – Making the GIL Optional in CPython</vt:lpstr>
      <vt:lpstr>PEP 744 – JIT Compilation</vt:lpstr>
      <vt:lpstr>PEP 744 – JIT Compilation</vt:lpstr>
      <vt:lpstr>PowerPoint Presentation</vt:lpstr>
      <vt:lpstr>RANDOM STUFF</vt:lpstr>
      <vt:lpstr>MORE TYPING</vt:lpstr>
      <vt:lpstr>PLATFORMS</vt:lpstr>
      <vt:lpstr>PERFORMANCE</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coming?</vt:lpstr>
      <vt:lpstr>What can we expect in the future?</vt:lpstr>
      <vt:lpstr>Come at my next concurrency talk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Packaging Python in 2021</dc:title>
  <dc:creator>Alex PRENGERE</dc:creator>
  <cp:lastModifiedBy>Alex PRENGERE</cp:lastModifiedBy>
  <cp:revision>141</cp:revision>
  <dcterms:modified xsi:type="dcterms:W3CDTF">2024-12-19T11:07:37Z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0ea3bf-098d-497f-9948-5e528bb54b39_Enabled">
    <vt:lpwstr>true</vt:lpwstr>
  </property>
  <property fmtid="{D5CDD505-2E9C-101B-9397-08002B2CF9AE}" pid="3" name="MSIP_Label_7f0ea3bf-098d-497f-9948-5e528bb54b39_SetDate">
    <vt:lpwstr>2022-11-28T16:11:34Z</vt:lpwstr>
  </property>
  <property fmtid="{D5CDD505-2E9C-101B-9397-08002B2CF9AE}" pid="4" name="MSIP_Label_7f0ea3bf-098d-497f-9948-5e528bb54b39_Method">
    <vt:lpwstr>Privileged</vt:lpwstr>
  </property>
  <property fmtid="{D5CDD505-2E9C-101B-9397-08002B2CF9AE}" pid="5" name="MSIP_Label_7f0ea3bf-098d-497f-9948-5e528bb54b39_Name">
    <vt:lpwstr>7f0ea3bf-098d-497f-9948-5e528bb54b39</vt:lpwstr>
  </property>
  <property fmtid="{D5CDD505-2E9C-101B-9397-08002B2CF9AE}" pid="6" name="MSIP_Label_7f0ea3bf-098d-497f-9948-5e528bb54b39_SiteId">
    <vt:lpwstr>b3f4f7c2-72ce-4192-aba4-d6c7719b5766</vt:lpwstr>
  </property>
  <property fmtid="{D5CDD505-2E9C-101B-9397-08002B2CF9AE}" pid="7" name="MSIP_Label_7f0ea3bf-098d-497f-9948-5e528bb54b39_ActionId">
    <vt:lpwstr>896af7a9-082f-4aff-895b-7ddd5ff8b181</vt:lpwstr>
  </property>
  <property fmtid="{D5CDD505-2E9C-101B-9397-08002B2CF9AE}" pid="8" name="MSIP_Label_7f0ea3bf-098d-497f-9948-5e528bb54b39_ContentBits">
    <vt:lpwstr>0</vt:lpwstr>
  </property>
</Properties>
</file>